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0" r:id="rId3"/>
  </p:sldMasterIdLst>
  <p:notesMasterIdLst>
    <p:notesMasterId r:id="rId41"/>
  </p:notesMasterIdLst>
  <p:handoutMasterIdLst>
    <p:handoutMasterId r:id="rId42"/>
  </p:handoutMasterIdLst>
  <p:sldIdLst>
    <p:sldId id="339" r:id="rId4"/>
    <p:sldId id="795" r:id="rId5"/>
    <p:sldId id="743" r:id="rId6"/>
    <p:sldId id="361" r:id="rId7"/>
    <p:sldId id="843" r:id="rId8"/>
    <p:sldId id="800" r:id="rId9"/>
    <p:sldId id="796" r:id="rId10"/>
    <p:sldId id="799" r:id="rId11"/>
    <p:sldId id="807" r:id="rId12"/>
    <p:sldId id="798" r:id="rId13"/>
    <p:sldId id="844" r:id="rId14"/>
    <p:sldId id="797" r:id="rId15"/>
    <p:sldId id="832" r:id="rId16"/>
    <p:sldId id="848" r:id="rId17"/>
    <p:sldId id="847" r:id="rId18"/>
    <p:sldId id="806" r:id="rId19"/>
    <p:sldId id="826" r:id="rId20"/>
    <p:sldId id="827" r:id="rId21"/>
    <p:sldId id="833" r:id="rId22"/>
    <p:sldId id="834" r:id="rId23"/>
    <p:sldId id="835" r:id="rId24"/>
    <p:sldId id="836" r:id="rId25"/>
    <p:sldId id="837" r:id="rId26"/>
    <p:sldId id="258" r:id="rId27"/>
    <p:sldId id="259" r:id="rId28"/>
    <p:sldId id="849" r:id="rId29"/>
    <p:sldId id="805" r:id="rId30"/>
    <p:sldId id="829" r:id="rId31"/>
    <p:sldId id="840" r:id="rId32"/>
    <p:sldId id="841" r:id="rId33"/>
    <p:sldId id="842" r:id="rId34"/>
    <p:sldId id="742" r:id="rId35"/>
    <p:sldId id="812" r:id="rId36"/>
    <p:sldId id="297" r:id="rId37"/>
    <p:sldId id="756" r:id="rId38"/>
    <p:sldId id="362" r:id="rId39"/>
    <p:sldId id="269"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cmAuthor id="2" name="Charlotte Jeans" initials="" lastIdx="2" clrIdx="1"/>
  <p:cmAuthor id="3" name="Duche, Soundia" initials="DS" lastIdx="9" clrIdx="2"/>
  <p:cmAuthor id="4" name="Permana, Paska" initials="PP" lastIdx="7" clrIdx="3">
    <p:extLst>
      <p:ext uri="{19B8F6BF-5375-455C-9EA6-DF929625EA0E}">
        <p15:presenceInfo xmlns:p15="http://schemas.microsoft.com/office/powerpoint/2012/main" userId="S::Paska.Permana@va.gov::f31a74e4-b1bb-4819-934d-606e11a2f4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1A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5209" autoAdjust="0"/>
  </p:normalViewPr>
  <p:slideViewPr>
    <p:cSldViewPr>
      <p:cViewPr varScale="1">
        <p:scale>
          <a:sx n="54" d="100"/>
          <a:sy n="54" d="100"/>
        </p:scale>
        <p:origin x="1884" y="36"/>
      </p:cViewPr>
      <p:guideLst>
        <p:guide orient="horz" pos="2160"/>
        <p:guide pos="2880"/>
      </p:guideLst>
    </p:cSldViewPr>
  </p:slideViewPr>
  <p:outlineViewPr>
    <p:cViewPr>
      <p:scale>
        <a:sx n="33" d="100"/>
        <a:sy n="33" d="100"/>
      </p:scale>
      <p:origin x="0" y="-12996"/>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2082"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2266" tIns="46134" rIns="92266" bIns="46134" rtlCol="0" anchor="b"/>
          <a:lstStyle>
            <a:lvl1pPr algn="r">
              <a:defRPr sz="11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66" tIns="46134" rIns="92266" bIns="46134" rtlCol="0"/>
          <a:lstStyle>
            <a:lvl1pPr algn="l">
              <a:defRPr sz="11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266" tIns="46134" rIns="92266" bIns="46134" rtlCol="0"/>
          <a:lstStyle>
            <a:lvl1pPr algn="r">
              <a:defRPr sz="1100"/>
            </a:lvl1pPr>
          </a:lstStyle>
          <a:p>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266" tIns="46134" rIns="92266" bIns="46134"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66" tIns="46134" rIns="92266" bIns="461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266" tIns="46134" rIns="92266" bIns="46134"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66" tIns="46134" rIns="92266" bIns="46134" rtlCol="0" anchor="b"/>
          <a:lstStyle>
            <a:lvl1pPr algn="r">
              <a:defRPr sz="11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
        <p:nvSpPr>
          <p:cNvPr id="5" name="Notes Placeholder 4">
            <a:extLst>
              <a:ext uri="{FF2B5EF4-FFF2-40B4-BE49-F238E27FC236}">
                <a16:creationId xmlns:a16="http://schemas.microsoft.com/office/drawing/2014/main" id="{D788EF4B-E83E-41AA-B4C9-8C7E840CF2E6}"/>
              </a:ext>
            </a:extLst>
          </p:cNvPr>
          <p:cNvSpPr>
            <a:spLocks noGrp="1"/>
          </p:cNvSpPr>
          <p:nvPr>
            <p:ph type="body" sz="quarter"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10</a:t>
            </a:fld>
            <a:endParaRPr lang="en-US" dirty="0"/>
          </a:p>
        </p:txBody>
      </p:sp>
      <p:sp>
        <p:nvSpPr>
          <p:cNvPr id="6" name="Notes Placeholder 5">
            <a:extLst>
              <a:ext uri="{FF2B5EF4-FFF2-40B4-BE49-F238E27FC236}">
                <a16:creationId xmlns:a16="http://schemas.microsoft.com/office/drawing/2014/main" id="{7336123D-040F-4272-B610-95BD3BB97DA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40084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11</a:t>
            </a:fld>
            <a:endParaRPr lang="en-US" dirty="0"/>
          </a:p>
        </p:txBody>
      </p:sp>
    </p:spTree>
    <p:extLst>
      <p:ext uri="{BB962C8B-B14F-4D97-AF65-F5344CB8AC3E}">
        <p14:creationId xmlns:p14="http://schemas.microsoft.com/office/powerpoint/2010/main" val="113664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12</a:t>
            </a:fld>
            <a:endParaRPr lang="en-US" dirty="0"/>
          </a:p>
        </p:txBody>
      </p:sp>
      <p:sp>
        <p:nvSpPr>
          <p:cNvPr id="6" name="Notes Placeholder 5">
            <a:extLst>
              <a:ext uri="{FF2B5EF4-FFF2-40B4-BE49-F238E27FC236}">
                <a16:creationId xmlns:a16="http://schemas.microsoft.com/office/drawing/2014/main" id="{8F18CB9A-E4B4-4E68-BF05-8F0AC175F47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93231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13</a:t>
            </a:fld>
            <a:endParaRPr lang="en-US" dirty="0"/>
          </a:p>
        </p:txBody>
      </p:sp>
      <p:sp>
        <p:nvSpPr>
          <p:cNvPr id="6" name="Notes Placeholder 5">
            <a:extLst>
              <a:ext uri="{FF2B5EF4-FFF2-40B4-BE49-F238E27FC236}">
                <a16:creationId xmlns:a16="http://schemas.microsoft.com/office/drawing/2014/main" id="{CD4926DC-88A7-421E-B226-E0485471E37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19710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14</a:t>
            </a:fld>
            <a:endParaRPr lang="en-US" dirty="0"/>
          </a:p>
        </p:txBody>
      </p:sp>
      <p:sp>
        <p:nvSpPr>
          <p:cNvPr id="6" name="Notes Placeholder 5">
            <a:extLst>
              <a:ext uri="{FF2B5EF4-FFF2-40B4-BE49-F238E27FC236}">
                <a16:creationId xmlns:a16="http://schemas.microsoft.com/office/drawing/2014/main" id="{C6ABBA7A-2FA4-40C3-8D19-5CD1CAC5CD4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05390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15</a:t>
            </a:fld>
            <a:endParaRPr lang="en-US" dirty="0"/>
          </a:p>
        </p:txBody>
      </p:sp>
    </p:spTree>
    <p:extLst>
      <p:ext uri="{BB962C8B-B14F-4D97-AF65-F5344CB8AC3E}">
        <p14:creationId xmlns:p14="http://schemas.microsoft.com/office/powerpoint/2010/main" val="95948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16</a:t>
            </a:fld>
            <a:endParaRPr lang="en-US" dirty="0"/>
          </a:p>
        </p:txBody>
      </p:sp>
    </p:spTree>
    <p:extLst>
      <p:ext uri="{BB962C8B-B14F-4D97-AF65-F5344CB8AC3E}">
        <p14:creationId xmlns:p14="http://schemas.microsoft.com/office/powerpoint/2010/main" val="1254274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17</a:t>
            </a:fld>
            <a:endParaRPr lang="en-US" dirty="0"/>
          </a:p>
        </p:txBody>
      </p:sp>
    </p:spTree>
    <p:extLst>
      <p:ext uri="{BB962C8B-B14F-4D97-AF65-F5344CB8AC3E}">
        <p14:creationId xmlns:p14="http://schemas.microsoft.com/office/powerpoint/2010/main" val="1575900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18</a:t>
            </a:fld>
            <a:endParaRPr lang="en-US" dirty="0"/>
          </a:p>
        </p:txBody>
      </p:sp>
    </p:spTree>
    <p:extLst>
      <p:ext uri="{BB962C8B-B14F-4D97-AF65-F5344CB8AC3E}">
        <p14:creationId xmlns:p14="http://schemas.microsoft.com/office/powerpoint/2010/main" val="2476785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19</a:t>
            </a:fld>
            <a:endParaRPr lang="en-US" dirty="0"/>
          </a:p>
        </p:txBody>
      </p:sp>
      <p:sp>
        <p:nvSpPr>
          <p:cNvPr id="6" name="Notes Placeholder 5">
            <a:extLst>
              <a:ext uri="{FF2B5EF4-FFF2-40B4-BE49-F238E27FC236}">
                <a16:creationId xmlns:a16="http://schemas.microsoft.com/office/drawing/2014/main" id="{F1E58941-7FF6-458C-A75C-B69F61A7517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9978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a:t>
            </a:fld>
            <a:endParaRPr lang="en-US" dirty="0"/>
          </a:p>
        </p:txBody>
      </p:sp>
      <p:sp>
        <p:nvSpPr>
          <p:cNvPr id="6" name="Notes Placeholder 5">
            <a:extLst>
              <a:ext uri="{FF2B5EF4-FFF2-40B4-BE49-F238E27FC236}">
                <a16:creationId xmlns:a16="http://schemas.microsoft.com/office/drawing/2014/main" id="{25F2F912-4F8D-4722-9B6C-A7572E48AF8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30689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20</a:t>
            </a:fld>
            <a:endParaRPr lang="en-US" dirty="0"/>
          </a:p>
        </p:txBody>
      </p:sp>
    </p:spTree>
    <p:extLst>
      <p:ext uri="{BB962C8B-B14F-4D97-AF65-F5344CB8AC3E}">
        <p14:creationId xmlns:p14="http://schemas.microsoft.com/office/powerpoint/2010/main" val="3556982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21</a:t>
            </a:fld>
            <a:endParaRPr lang="en-US" dirty="0"/>
          </a:p>
        </p:txBody>
      </p:sp>
    </p:spTree>
    <p:extLst>
      <p:ext uri="{BB962C8B-B14F-4D97-AF65-F5344CB8AC3E}">
        <p14:creationId xmlns:p14="http://schemas.microsoft.com/office/powerpoint/2010/main" val="1116846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22</a:t>
            </a:fld>
            <a:endParaRPr lang="en-US" dirty="0"/>
          </a:p>
        </p:txBody>
      </p:sp>
    </p:spTree>
    <p:extLst>
      <p:ext uri="{BB962C8B-B14F-4D97-AF65-F5344CB8AC3E}">
        <p14:creationId xmlns:p14="http://schemas.microsoft.com/office/powerpoint/2010/main" val="1474374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23</a:t>
            </a:fld>
            <a:endParaRPr lang="en-US" dirty="0"/>
          </a:p>
        </p:txBody>
      </p:sp>
    </p:spTree>
    <p:extLst>
      <p:ext uri="{BB962C8B-B14F-4D97-AF65-F5344CB8AC3E}">
        <p14:creationId xmlns:p14="http://schemas.microsoft.com/office/powerpoint/2010/main" val="397356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24</a:t>
            </a:fld>
            <a:endParaRPr lang="en-US" dirty="0"/>
          </a:p>
        </p:txBody>
      </p:sp>
    </p:spTree>
    <p:extLst>
      <p:ext uri="{BB962C8B-B14F-4D97-AF65-F5344CB8AC3E}">
        <p14:creationId xmlns:p14="http://schemas.microsoft.com/office/powerpoint/2010/main" val="399371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25</a:t>
            </a:fld>
            <a:endParaRPr lang="en-US" dirty="0"/>
          </a:p>
        </p:txBody>
      </p:sp>
    </p:spTree>
    <p:extLst>
      <p:ext uri="{BB962C8B-B14F-4D97-AF65-F5344CB8AC3E}">
        <p14:creationId xmlns:p14="http://schemas.microsoft.com/office/powerpoint/2010/main" val="2240941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EA58A-39E5-4D21-9D36-B59FED999BAC}"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0F46589D-7798-4263-A085-47A93A2F40E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78771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27</a:t>
            </a:fld>
            <a:endParaRPr lang="en-US" dirty="0"/>
          </a:p>
        </p:txBody>
      </p:sp>
      <p:sp>
        <p:nvSpPr>
          <p:cNvPr id="6" name="Notes Placeholder 5">
            <a:extLst>
              <a:ext uri="{FF2B5EF4-FFF2-40B4-BE49-F238E27FC236}">
                <a16:creationId xmlns:a16="http://schemas.microsoft.com/office/drawing/2014/main" id="{A2363C7F-9257-4273-8631-52FD6CBF598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9846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28</a:t>
            </a:fld>
            <a:endParaRPr lang="en-US" dirty="0"/>
          </a:p>
        </p:txBody>
      </p:sp>
      <p:sp>
        <p:nvSpPr>
          <p:cNvPr id="6" name="Notes Placeholder 5">
            <a:extLst>
              <a:ext uri="{FF2B5EF4-FFF2-40B4-BE49-F238E27FC236}">
                <a16:creationId xmlns:a16="http://schemas.microsoft.com/office/drawing/2014/main" id="{941EC6B0-D181-4448-A6B0-CFF94D32D4B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83645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29</a:t>
            </a:fld>
            <a:endParaRPr lang="en-US" dirty="0"/>
          </a:p>
        </p:txBody>
      </p:sp>
      <p:sp>
        <p:nvSpPr>
          <p:cNvPr id="6" name="Notes Placeholder 5">
            <a:extLst>
              <a:ext uri="{FF2B5EF4-FFF2-40B4-BE49-F238E27FC236}">
                <a16:creationId xmlns:a16="http://schemas.microsoft.com/office/drawing/2014/main" id="{F95665FC-2A0E-4B31-B59F-1533BDAE62B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8492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a:t>
            </a:fld>
            <a:endParaRPr lang="en-US" dirty="0"/>
          </a:p>
        </p:txBody>
      </p:sp>
      <p:sp>
        <p:nvSpPr>
          <p:cNvPr id="5" name="Notes Placeholder 4">
            <a:extLst>
              <a:ext uri="{FF2B5EF4-FFF2-40B4-BE49-F238E27FC236}">
                <a16:creationId xmlns:a16="http://schemas.microsoft.com/office/drawing/2014/main" id="{8D8B9099-97A5-4475-8499-D1F8333DCF9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66638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30</a:t>
            </a:fld>
            <a:endParaRPr lang="en-US" dirty="0"/>
          </a:p>
        </p:txBody>
      </p:sp>
    </p:spTree>
    <p:extLst>
      <p:ext uri="{BB962C8B-B14F-4D97-AF65-F5344CB8AC3E}">
        <p14:creationId xmlns:p14="http://schemas.microsoft.com/office/powerpoint/2010/main" val="3906152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31</a:t>
            </a:fld>
            <a:endParaRPr lang="en-US" dirty="0"/>
          </a:p>
        </p:txBody>
      </p:sp>
    </p:spTree>
    <p:extLst>
      <p:ext uri="{BB962C8B-B14F-4D97-AF65-F5344CB8AC3E}">
        <p14:creationId xmlns:p14="http://schemas.microsoft.com/office/powerpoint/2010/main" val="2866845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32</a:t>
            </a:fld>
            <a:endParaRPr lang="en-US" dirty="0"/>
          </a:p>
        </p:txBody>
      </p:sp>
      <p:sp>
        <p:nvSpPr>
          <p:cNvPr id="6" name="Notes Placeholder 5">
            <a:extLst>
              <a:ext uri="{FF2B5EF4-FFF2-40B4-BE49-F238E27FC236}">
                <a16:creationId xmlns:a16="http://schemas.microsoft.com/office/drawing/2014/main" id="{BB3178FA-0EF9-4A28-BE1C-8359E7CAFF2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70187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33</a:t>
            </a:fld>
            <a:endParaRPr lang="en-US" dirty="0"/>
          </a:p>
        </p:txBody>
      </p:sp>
    </p:spTree>
    <p:extLst>
      <p:ext uri="{BB962C8B-B14F-4D97-AF65-F5344CB8AC3E}">
        <p14:creationId xmlns:p14="http://schemas.microsoft.com/office/powerpoint/2010/main" val="2917119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34</a:t>
            </a:fld>
            <a:endParaRPr lang="en-US" dirty="0"/>
          </a:p>
        </p:txBody>
      </p:sp>
    </p:spTree>
    <p:extLst>
      <p:ext uri="{BB962C8B-B14F-4D97-AF65-F5344CB8AC3E}">
        <p14:creationId xmlns:p14="http://schemas.microsoft.com/office/powerpoint/2010/main" val="2143907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35</a:t>
            </a:fld>
            <a:endParaRPr lang="en-US" dirty="0"/>
          </a:p>
        </p:txBody>
      </p:sp>
    </p:spTree>
    <p:extLst>
      <p:ext uri="{BB962C8B-B14F-4D97-AF65-F5344CB8AC3E}">
        <p14:creationId xmlns:p14="http://schemas.microsoft.com/office/powerpoint/2010/main" val="332251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36</a:t>
            </a:fld>
            <a:endParaRPr lang="en-US" dirty="0"/>
          </a:p>
        </p:txBody>
      </p:sp>
    </p:spTree>
    <p:extLst>
      <p:ext uri="{BB962C8B-B14F-4D97-AF65-F5344CB8AC3E}">
        <p14:creationId xmlns:p14="http://schemas.microsoft.com/office/powerpoint/2010/main" val="428909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37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5465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4</a:t>
            </a:fld>
            <a:endParaRPr lang="en-US" dirty="0"/>
          </a:p>
        </p:txBody>
      </p:sp>
    </p:spTree>
    <p:extLst>
      <p:ext uri="{BB962C8B-B14F-4D97-AF65-F5344CB8AC3E}">
        <p14:creationId xmlns:p14="http://schemas.microsoft.com/office/powerpoint/2010/main" val="238560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5</a:t>
            </a:fld>
            <a:endParaRPr lang="en-US" dirty="0"/>
          </a:p>
        </p:txBody>
      </p:sp>
    </p:spTree>
    <p:extLst>
      <p:ext uri="{BB962C8B-B14F-4D97-AF65-F5344CB8AC3E}">
        <p14:creationId xmlns:p14="http://schemas.microsoft.com/office/powerpoint/2010/main" val="317683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6</a:t>
            </a:fld>
            <a:endParaRPr lang="en-US" dirty="0"/>
          </a:p>
        </p:txBody>
      </p:sp>
    </p:spTree>
    <p:extLst>
      <p:ext uri="{BB962C8B-B14F-4D97-AF65-F5344CB8AC3E}">
        <p14:creationId xmlns:p14="http://schemas.microsoft.com/office/powerpoint/2010/main" val="154616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7</a:t>
            </a:fld>
            <a:endParaRPr lang="en-US" dirty="0"/>
          </a:p>
        </p:txBody>
      </p:sp>
    </p:spTree>
    <p:extLst>
      <p:ext uri="{BB962C8B-B14F-4D97-AF65-F5344CB8AC3E}">
        <p14:creationId xmlns:p14="http://schemas.microsoft.com/office/powerpoint/2010/main" val="3242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8</a:t>
            </a:fld>
            <a:endParaRPr lang="en-US" dirty="0"/>
          </a:p>
        </p:txBody>
      </p:sp>
      <p:sp>
        <p:nvSpPr>
          <p:cNvPr id="6" name="Notes Placeholder 5">
            <a:extLst>
              <a:ext uri="{FF2B5EF4-FFF2-40B4-BE49-F238E27FC236}">
                <a16:creationId xmlns:a16="http://schemas.microsoft.com/office/drawing/2014/main" id="{EB33011A-EA09-4D9A-9F46-A34994F6709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22866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9</a:t>
            </a:fld>
            <a:endParaRPr lang="en-US" dirty="0"/>
          </a:p>
        </p:txBody>
      </p:sp>
      <p:sp>
        <p:nvSpPr>
          <p:cNvPr id="6" name="Notes Placeholder 5">
            <a:extLst>
              <a:ext uri="{FF2B5EF4-FFF2-40B4-BE49-F238E27FC236}">
                <a16:creationId xmlns:a16="http://schemas.microsoft.com/office/drawing/2014/main" id="{C8762AE9-2F43-40B8-8CE8-05193539524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43629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E8A3-0B55-4236-8A4D-259D1AF64AF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C47B8B8-65ED-460B-8828-6B0F85F8B50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126DDC-74CB-4CA1-AA1A-F4338C00EB13}"/>
              </a:ext>
            </a:extLst>
          </p:cNvPr>
          <p:cNvSpPr>
            <a:spLocks noGrp="1"/>
          </p:cNvSpPr>
          <p:nvPr>
            <p:ph type="dt" sz="half" idx="10"/>
          </p:nvPr>
        </p:nvSpPr>
        <p:spPr/>
        <p:txBody>
          <a:bodyPr/>
          <a:lstStyle/>
          <a:p>
            <a:fld id="{392C8D23-F2B6-4EA1-B40D-2719715B94BA}" type="datetime1">
              <a:rPr lang="en-US" smtClean="0"/>
              <a:t>7/15/2020</a:t>
            </a:fld>
            <a:endParaRPr lang="en-US"/>
          </a:p>
        </p:txBody>
      </p:sp>
      <p:sp>
        <p:nvSpPr>
          <p:cNvPr id="5" name="Footer Placeholder 4">
            <a:extLst>
              <a:ext uri="{FF2B5EF4-FFF2-40B4-BE49-F238E27FC236}">
                <a16:creationId xmlns:a16="http://schemas.microsoft.com/office/drawing/2014/main" id="{F5C8F2F7-1976-4A60-9405-F7E8B5759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E6DA8-0774-4A38-ADF0-6DF0FE1E0C57}"/>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33463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69F5-C71E-453C-BF56-5887B46D3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0D1B89-0C3B-4C7E-86EA-9EB3D159C14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5D92A-AF3D-4B29-9CDF-33C42D5F2E3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D34114-0FBF-4D90-B13A-E426254A6259}"/>
              </a:ext>
            </a:extLst>
          </p:cNvPr>
          <p:cNvSpPr>
            <a:spLocks noGrp="1"/>
          </p:cNvSpPr>
          <p:nvPr>
            <p:ph type="dt" sz="half" idx="10"/>
          </p:nvPr>
        </p:nvSpPr>
        <p:spPr/>
        <p:txBody>
          <a:bodyPr/>
          <a:lstStyle/>
          <a:p>
            <a:fld id="{3ECFAD70-717D-4E7D-8A56-0BB4F35EA7E4}" type="datetime1">
              <a:rPr lang="en-US" smtClean="0"/>
              <a:t>7/15/2020</a:t>
            </a:fld>
            <a:endParaRPr lang="en-US"/>
          </a:p>
        </p:txBody>
      </p:sp>
      <p:sp>
        <p:nvSpPr>
          <p:cNvPr id="6" name="Footer Placeholder 5">
            <a:extLst>
              <a:ext uri="{FF2B5EF4-FFF2-40B4-BE49-F238E27FC236}">
                <a16:creationId xmlns:a16="http://schemas.microsoft.com/office/drawing/2014/main" id="{5A46BE5B-958A-4BAC-81D9-71484E489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99BDF-4CEF-4A57-9B21-C43D6999F64E}"/>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231650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E7F5-E891-4DE9-8072-A520C61F115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F56938-0798-4DAF-8CF0-84DAC3BDBE7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581BE-20CF-47CD-95A1-D9BE5819BD9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FB1FD-E982-4F32-B5DB-F9726AC7396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804D72-61E4-449A-8A1B-BF60D56B2FC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E62C63-E104-41EC-B371-E23E34385ED9}"/>
              </a:ext>
            </a:extLst>
          </p:cNvPr>
          <p:cNvSpPr>
            <a:spLocks noGrp="1"/>
          </p:cNvSpPr>
          <p:nvPr>
            <p:ph type="dt" sz="half" idx="10"/>
          </p:nvPr>
        </p:nvSpPr>
        <p:spPr/>
        <p:txBody>
          <a:bodyPr/>
          <a:lstStyle/>
          <a:p>
            <a:fld id="{807F0A55-A482-42B5-BC73-68433B86F4B0}" type="datetime1">
              <a:rPr lang="en-US" smtClean="0"/>
              <a:t>7/15/2020</a:t>
            </a:fld>
            <a:endParaRPr lang="en-US"/>
          </a:p>
        </p:txBody>
      </p:sp>
      <p:sp>
        <p:nvSpPr>
          <p:cNvPr id="8" name="Footer Placeholder 7">
            <a:extLst>
              <a:ext uri="{FF2B5EF4-FFF2-40B4-BE49-F238E27FC236}">
                <a16:creationId xmlns:a16="http://schemas.microsoft.com/office/drawing/2014/main" id="{44D3C39B-A17B-4E2D-85E8-FCE49CB132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76C1BD-A7F6-4EB7-BDD5-8E4DBCE78011}"/>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3338609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6F71-7D27-4F6A-AB10-A8EFD87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2CD9C6-164A-421F-AD31-CCC2969433DA}"/>
              </a:ext>
            </a:extLst>
          </p:cNvPr>
          <p:cNvSpPr>
            <a:spLocks noGrp="1"/>
          </p:cNvSpPr>
          <p:nvPr>
            <p:ph type="dt" sz="half" idx="10"/>
          </p:nvPr>
        </p:nvSpPr>
        <p:spPr/>
        <p:txBody>
          <a:bodyPr/>
          <a:lstStyle/>
          <a:p>
            <a:fld id="{DB9FC98B-3080-4DA4-84C9-D1E17CFDC54F}" type="datetime1">
              <a:rPr lang="en-US" smtClean="0"/>
              <a:t>7/15/2020</a:t>
            </a:fld>
            <a:endParaRPr lang="en-US"/>
          </a:p>
        </p:txBody>
      </p:sp>
      <p:sp>
        <p:nvSpPr>
          <p:cNvPr id="4" name="Footer Placeholder 3">
            <a:extLst>
              <a:ext uri="{FF2B5EF4-FFF2-40B4-BE49-F238E27FC236}">
                <a16:creationId xmlns:a16="http://schemas.microsoft.com/office/drawing/2014/main" id="{E26C00ED-4398-48D4-96F0-DE8750A343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55E09B-761F-46FB-8AC0-1381DC1C7C8C}"/>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2294800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72EBF-9B9A-4E6D-8E45-3D7C4BB38136}"/>
              </a:ext>
            </a:extLst>
          </p:cNvPr>
          <p:cNvSpPr>
            <a:spLocks noGrp="1"/>
          </p:cNvSpPr>
          <p:nvPr>
            <p:ph type="dt" sz="half" idx="10"/>
          </p:nvPr>
        </p:nvSpPr>
        <p:spPr/>
        <p:txBody>
          <a:bodyPr/>
          <a:lstStyle/>
          <a:p>
            <a:fld id="{00944B75-54F1-4F0B-A620-2B38A97DBA07}" type="datetime1">
              <a:rPr lang="en-US" smtClean="0"/>
              <a:t>7/15/2020</a:t>
            </a:fld>
            <a:endParaRPr lang="en-US"/>
          </a:p>
        </p:txBody>
      </p:sp>
      <p:sp>
        <p:nvSpPr>
          <p:cNvPr id="3" name="Footer Placeholder 2">
            <a:extLst>
              <a:ext uri="{FF2B5EF4-FFF2-40B4-BE49-F238E27FC236}">
                <a16:creationId xmlns:a16="http://schemas.microsoft.com/office/drawing/2014/main" id="{315EB198-C0C8-458E-A005-1C25831230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194456-A3AF-4810-A479-C9050B49DFEC}"/>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86912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B83B-B7FA-493D-B7CD-2958A0C7F9C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36E9CB7-9245-46A8-A946-F0BFDD8807B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9328F5-A525-4957-8983-6852AD0F0E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4E3100-FC5F-4F45-9B87-587A758EF45A}"/>
              </a:ext>
            </a:extLst>
          </p:cNvPr>
          <p:cNvSpPr>
            <a:spLocks noGrp="1"/>
          </p:cNvSpPr>
          <p:nvPr>
            <p:ph type="dt" sz="half" idx="10"/>
          </p:nvPr>
        </p:nvSpPr>
        <p:spPr/>
        <p:txBody>
          <a:bodyPr/>
          <a:lstStyle/>
          <a:p>
            <a:fld id="{923CC942-18D1-47B6-8F81-E2FBE0370710}" type="datetime1">
              <a:rPr lang="en-US" smtClean="0"/>
              <a:t>7/15/2020</a:t>
            </a:fld>
            <a:endParaRPr lang="en-US"/>
          </a:p>
        </p:txBody>
      </p:sp>
      <p:sp>
        <p:nvSpPr>
          <p:cNvPr id="6" name="Footer Placeholder 5">
            <a:extLst>
              <a:ext uri="{FF2B5EF4-FFF2-40B4-BE49-F238E27FC236}">
                <a16:creationId xmlns:a16="http://schemas.microsoft.com/office/drawing/2014/main" id="{52676C77-C7E4-4202-AA32-DFB69D54E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E5AD4-26E0-448B-AD48-7DB344C6E4AC}"/>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371714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2B03-750C-4E03-AFCC-D5D5C84F29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08E7802-86AE-4E6B-B11E-1A65E0A3D34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E2DCE42-1FC0-4AA6-9A8B-9FF0ADCA5A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3DCF3C-C7A1-4B40-AD07-039A7900FDE2}"/>
              </a:ext>
            </a:extLst>
          </p:cNvPr>
          <p:cNvSpPr>
            <a:spLocks noGrp="1"/>
          </p:cNvSpPr>
          <p:nvPr>
            <p:ph type="dt" sz="half" idx="10"/>
          </p:nvPr>
        </p:nvSpPr>
        <p:spPr/>
        <p:txBody>
          <a:bodyPr/>
          <a:lstStyle/>
          <a:p>
            <a:fld id="{FB3750A9-1E79-4D01-9AF3-4C81DF918938}" type="datetime1">
              <a:rPr lang="en-US" smtClean="0"/>
              <a:t>7/15/2020</a:t>
            </a:fld>
            <a:endParaRPr lang="en-US"/>
          </a:p>
        </p:txBody>
      </p:sp>
      <p:sp>
        <p:nvSpPr>
          <p:cNvPr id="6" name="Footer Placeholder 5">
            <a:extLst>
              <a:ext uri="{FF2B5EF4-FFF2-40B4-BE49-F238E27FC236}">
                <a16:creationId xmlns:a16="http://schemas.microsoft.com/office/drawing/2014/main" id="{B85A65F5-24A8-4D71-94C1-07CC073FF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D0DCE-4D93-4127-A949-9B07FD9663E6}"/>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1236662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71B7-1B9C-4530-88D4-C59216D851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E57F6E-D1FD-4D95-BD81-B5CE8D5CA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02F81-FA72-4AE6-B366-D472DDC78ACD}"/>
              </a:ext>
            </a:extLst>
          </p:cNvPr>
          <p:cNvSpPr>
            <a:spLocks noGrp="1"/>
          </p:cNvSpPr>
          <p:nvPr>
            <p:ph type="dt" sz="half" idx="10"/>
          </p:nvPr>
        </p:nvSpPr>
        <p:spPr/>
        <p:txBody>
          <a:bodyPr/>
          <a:lstStyle/>
          <a:p>
            <a:fld id="{90241842-A2FF-45A7-BE85-154CECE9EA6B}" type="datetime1">
              <a:rPr lang="en-US" smtClean="0"/>
              <a:t>7/15/2020</a:t>
            </a:fld>
            <a:endParaRPr lang="en-US"/>
          </a:p>
        </p:txBody>
      </p:sp>
      <p:sp>
        <p:nvSpPr>
          <p:cNvPr id="5" name="Footer Placeholder 4">
            <a:extLst>
              <a:ext uri="{FF2B5EF4-FFF2-40B4-BE49-F238E27FC236}">
                <a16:creationId xmlns:a16="http://schemas.microsoft.com/office/drawing/2014/main" id="{9670896C-4EA6-45AF-A362-CE2240E79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D6BC0-B7C4-4F81-9F63-E2F33B037148}"/>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746830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10D64-42B5-4EDA-AC2B-B1026D3BFE6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55DF44-3F2B-4EB0-99D4-5412D3A7F77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AF4D6-20E2-4D1B-A6CF-9E8EFB2D6362}"/>
              </a:ext>
            </a:extLst>
          </p:cNvPr>
          <p:cNvSpPr>
            <a:spLocks noGrp="1"/>
          </p:cNvSpPr>
          <p:nvPr>
            <p:ph type="dt" sz="half" idx="10"/>
          </p:nvPr>
        </p:nvSpPr>
        <p:spPr/>
        <p:txBody>
          <a:bodyPr/>
          <a:lstStyle/>
          <a:p>
            <a:fld id="{85DC8E3E-255A-40C0-B86E-91DE27A1087D}" type="datetime1">
              <a:rPr lang="en-US" smtClean="0"/>
              <a:t>7/15/2020</a:t>
            </a:fld>
            <a:endParaRPr lang="en-US"/>
          </a:p>
        </p:txBody>
      </p:sp>
      <p:sp>
        <p:nvSpPr>
          <p:cNvPr id="5" name="Footer Placeholder 4">
            <a:extLst>
              <a:ext uri="{FF2B5EF4-FFF2-40B4-BE49-F238E27FC236}">
                <a16:creationId xmlns:a16="http://schemas.microsoft.com/office/drawing/2014/main" id="{E2F5E90A-9E38-4775-8E9F-C4AF33B57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0E362-9AF3-4100-A48E-19311CAB232D}"/>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1006884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4"/>
            <a:ext cx="7772400" cy="730127"/>
          </a:xfrm>
        </p:spPr>
        <p:txBody>
          <a:bodyPr>
            <a:normAutofit/>
          </a:bodyPr>
          <a:lstStyle>
            <a:lvl1pPr algn="l">
              <a:defRPr sz="255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6"/>
            <a:ext cx="7753584" cy="914813"/>
          </a:xfrm>
        </p:spPr>
        <p:txBody>
          <a:bodyPr>
            <a:noAutofit/>
          </a:bodyPr>
          <a:lstStyle>
            <a:lvl1pPr marL="0" indent="0" algn="l">
              <a:buNone/>
              <a:defRPr sz="2100">
                <a:solidFill>
                  <a:srgbClr val="FFFFFF"/>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3" y="6229570"/>
            <a:ext cx="1882309" cy="437563"/>
          </a:xfrm>
          <a:prstGeom prst="rect">
            <a:avLst/>
          </a:prstGeom>
          <a:noFill/>
        </p:spPr>
      </p:pic>
    </p:spTree>
    <p:extLst>
      <p:ext uri="{BB962C8B-B14F-4D97-AF65-F5344CB8AC3E}">
        <p14:creationId xmlns:p14="http://schemas.microsoft.com/office/powerpoint/2010/main" val="183283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2"/>
            <a:ext cx="8229600" cy="4190513"/>
          </a:xfrm>
        </p:spPr>
        <p:txBody>
          <a:bodyPr/>
          <a:lstStyle>
            <a:lvl1pPr>
              <a:spcAft>
                <a:spcPts val="900"/>
              </a:spcAft>
              <a:defRPr/>
            </a:lvl1pPr>
            <a:lvl2pPr>
              <a:spcAft>
                <a:spcPts val="900"/>
              </a:spcAft>
              <a:defRPr/>
            </a:lvl2pPr>
            <a:lvl3pPr>
              <a:spcAft>
                <a:spcPts val="900"/>
              </a:spcAft>
              <a:defRPr/>
            </a:lvl3pPr>
            <a:lvl4pPr>
              <a:spcAft>
                <a:spcPts val="900"/>
              </a:spcAft>
              <a:defRPr/>
            </a:lvl4pPr>
            <a:lvl5pPr>
              <a:spcAft>
                <a:spcPts val="900"/>
              </a:spcAf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9" y="6249990"/>
            <a:ext cx="490537" cy="365125"/>
          </a:xfrm>
          <a:prstGeom prst="rect">
            <a:avLst/>
          </a:prstGeom>
        </p:spPr>
        <p:txBody>
          <a:bodyPr vert="horz" wrap="square" lIns="68580" tIns="34290" rIns="68580" bIns="34290" numCol="1" anchor="ctr" anchorCtr="0" compatLnSpc="1">
            <a:prstTxWarp prst="textNoShape">
              <a:avLst/>
            </a:prstTxWarp>
          </a:bodyPr>
          <a:lstStyle>
            <a:lvl1pPr algn="r">
              <a:defRPr sz="1000">
                <a:solidFill>
                  <a:srgbClr val="898989"/>
                </a:solidFill>
                <a:latin typeface="Georgia" pitchFamily="18" charset="0"/>
              </a:defRPr>
            </a:lvl1pPr>
          </a:lstStyle>
          <a:p>
            <a:pPr defTabSz="342900" fontAlgn="base">
              <a:spcBef>
                <a:spcPct val="0"/>
              </a:spcBef>
              <a:spcAft>
                <a:spcPct val="0"/>
              </a:spcAft>
              <a:defRPr/>
            </a:pPr>
            <a:fld id="{4452FDFF-9483-4A82-A0D2-0EFD9C982FB8}" type="slidenum">
              <a:rPr lang="en-US" sz="750" smtClean="0">
                <a:ea typeface="ＭＳ Ｐゴシック" charset="-128"/>
              </a:rPr>
              <a:pPr defTabSz="342900" fontAlgn="base">
                <a:spcBef>
                  <a:spcPct val="0"/>
                </a:spcBef>
                <a:spcAft>
                  <a:spcPct val="0"/>
                </a:spcAft>
                <a:defRPr/>
              </a:pPr>
              <a:t>‹#›</a:t>
            </a:fld>
            <a:endParaRPr lang="en-US" sz="750" dirty="0">
              <a:ea typeface="ＭＳ Ｐゴシック" charset="-128"/>
            </a:endParaRPr>
          </a:p>
        </p:txBody>
      </p:sp>
    </p:spTree>
    <p:extLst>
      <p:ext uri="{BB962C8B-B14F-4D97-AF65-F5344CB8AC3E}">
        <p14:creationId xmlns:p14="http://schemas.microsoft.com/office/powerpoint/2010/main" val="3084277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9853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4"/>
            <a:ext cx="4038600" cy="4202841"/>
          </a:xfrm>
        </p:spPr>
        <p:txBody>
          <a:bodyPr>
            <a:normAutofit/>
          </a:bodyPr>
          <a:lstStyle>
            <a:lvl1pPr>
              <a:spcAft>
                <a:spcPts val="900"/>
              </a:spcAft>
              <a:defRPr sz="2100"/>
            </a:lvl1pPr>
            <a:lvl2pPr>
              <a:spcAft>
                <a:spcPts val="900"/>
              </a:spcAft>
              <a:defRPr sz="1800"/>
            </a:lvl2pPr>
            <a:lvl3pPr>
              <a:spcAft>
                <a:spcPts val="900"/>
              </a:spcAft>
              <a:defRPr sz="1650"/>
            </a:lvl3pPr>
            <a:lvl4pPr>
              <a:spcAft>
                <a:spcPts val="900"/>
              </a:spcAft>
              <a:defRPr sz="1650"/>
            </a:lvl4pPr>
            <a:lvl5pPr>
              <a:spcAft>
                <a:spcPts val="900"/>
              </a:spcAft>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9" y="6249990"/>
            <a:ext cx="490537" cy="365125"/>
          </a:xfrm>
          <a:prstGeom prst="rect">
            <a:avLst/>
          </a:prstGeom>
        </p:spPr>
        <p:txBody>
          <a:bodyPr vert="horz" wrap="square" lIns="68580" tIns="34290" rIns="68580" bIns="34290" numCol="1" anchor="ctr" anchorCtr="0" compatLnSpc="1">
            <a:prstTxWarp prst="textNoShape">
              <a:avLst/>
            </a:prstTxWarp>
          </a:bodyPr>
          <a:lstStyle>
            <a:lvl1pPr algn="r">
              <a:defRPr sz="1000">
                <a:solidFill>
                  <a:srgbClr val="898989"/>
                </a:solidFill>
                <a:latin typeface="Georgia" pitchFamily="18" charset="0"/>
              </a:defRPr>
            </a:lvl1pPr>
          </a:lstStyle>
          <a:p>
            <a:pPr defTabSz="342900" fontAlgn="base">
              <a:spcBef>
                <a:spcPct val="0"/>
              </a:spcBef>
              <a:spcAft>
                <a:spcPct val="0"/>
              </a:spcAft>
              <a:defRPr/>
            </a:pPr>
            <a:fld id="{4452FDFF-9483-4A82-A0D2-0EFD9C982FB8}" type="slidenum">
              <a:rPr lang="en-US" sz="750" smtClean="0">
                <a:ea typeface="ＭＳ Ｐゴシック" charset="-128"/>
              </a:rPr>
              <a:pPr defTabSz="342900" fontAlgn="base">
                <a:spcBef>
                  <a:spcPct val="0"/>
                </a:spcBef>
                <a:spcAft>
                  <a:spcPct val="0"/>
                </a:spcAft>
                <a:defRPr/>
              </a:pPr>
              <a:t>‹#›</a:t>
            </a:fld>
            <a:endParaRPr lang="en-US" sz="750" dirty="0">
              <a:ea typeface="ＭＳ Ｐゴシック" charset="-128"/>
            </a:endParaRPr>
          </a:p>
        </p:txBody>
      </p:sp>
      <p:sp>
        <p:nvSpPr>
          <p:cNvPr id="7" name="Content Placeholder 2"/>
          <p:cNvSpPr>
            <a:spLocks noGrp="1"/>
          </p:cNvSpPr>
          <p:nvPr>
            <p:ph sz="half" idx="10"/>
          </p:nvPr>
        </p:nvSpPr>
        <p:spPr>
          <a:xfrm>
            <a:off x="4831958" y="1927807"/>
            <a:ext cx="4038600" cy="4202841"/>
          </a:xfrm>
        </p:spPr>
        <p:txBody>
          <a:bodyPr>
            <a:normAutofit/>
          </a:bodyPr>
          <a:lstStyle>
            <a:lvl1pPr>
              <a:spcAft>
                <a:spcPts val="900"/>
              </a:spcAft>
              <a:defRPr sz="2100"/>
            </a:lvl1pPr>
            <a:lvl2pPr>
              <a:spcAft>
                <a:spcPts val="900"/>
              </a:spcAft>
              <a:defRPr sz="1800"/>
            </a:lvl2pPr>
            <a:lvl3pPr>
              <a:spcAft>
                <a:spcPts val="900"/>
              </a:spcAft>
              <a:defRPr sz="1650"/>
            </a:lvl3pPr>
            <a:lvl4pPr>
              <a:spcAft>
                <a:spcPts val="900"/>
              </a:spcAft>
              <a:defRPr sz="1650"/>
            </a:lvl4pPr>
            <a:lvl5pPr>
              <a:spcAft>
                <a:spcPts val="900"/>
              </a:spcAft>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9035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6"/>
            <a:ext cx="5486400" cy="2724039"/>
          </a:xfrm>
        </p:spPr>
        <p:txBody>
          <a:bodyPr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9" y="6249990"/>
            <a:ext cx="490537" cy="365125"/>
          </a:xfrm>
          <a:prstGeom prst="rect">
            <a:avLst/>
          </a:prstGeom>
        </p:spPr>
        <p:txBody>
          <a:bodyPr vert="horz" wrap="square" lIns="68580" tIns="34290" rIns="68580" bIns="34290" numCol="1" anchor="ctr" anchorCtr="0" compatLnSpc="1">
            <a:prstTxWarp prst="textNoShape">
              <a:avLst/>
            </a:prstTxWarp>
          </a:bodyPr>
          <a:lstStyle>
            <a:lvl1pPr algn="r">
              <a:defRPr sz="1000">
                <a:solidFill>
                  <a:srgbClr val="898989"/>
                </a:solidFill>
                <a:latin typeface="Georgia" pitchFamily="18" charset="0"/>
              </a:defRPr>
            </a:lvl1pPr>
          </a:lstStyle>
          <a:p>
            <a:pPr defTabSz="342900" fontAlgn="base">
              <a:spcBef>
                <a:spcPct val="0"/>
              </a:spcBef>
              <a:spcAft>
                <a:spcPct val="0"/>
              </a:spcAft>
              <a:defRPr/>
            </a:pPr>
            <a:fld id="{4452FDFF-9483-4A82-A0D2-0EFD9C982FB8}" type="slidenum">
              <a:rPr lang="en-US" sz="750" smtClean="0">
                <a:ea typeface="ＭＳ Ｐゴシック" charset="-128"/>
              </a:rPr>
              <a:pPr defTabSz="342900" fontAlgn="base">
                <a:spcBef>
                  <a:spcPct val="0"/>
                </a:spcBef>
                <a:spcAft>
                  <a:spcPct val="0"/>
                </a:spcAft>
                <a:defRPr/>
              </a:pPr>
              <a:t>‹#›</a:t>
            </a:fld>
            <a:endParaRPr lang="en-US" sz="750" dirty="0">
              <a:ea typeface="ＭＳ Ｐゴシック" charset="-128"/>
            </a:endParaRPr>
          </a:p>
        </p:txBody>
      </p:sp>
    </p:spTree>
    <p:extLst>
      <p:ext uri="{BB962C8B-B14F-4D97-AF65-F5344CB8AC3E}">
        <p14:creationId xmlns:p14="http://schemas.microsoft.com/office/powerpoint/2010/main" val="2621962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9" y="6249990"/>
            <a:ext cx="490537" cy="365125"/>
          </a:xfrm>
          <a:prstGeom prst="rect">
            <a:avLst/>
          </a:prstGeom>
        </p:spPr>
        <p:txBody>
          <a:bodyPr vert="horz" wrap="square" lIns="68580" tIns="34290" rIns="68580" bIns="34290" numCol="1" anchor="ctr" anchorCtr="0" compatLnSpc="1">
            <a:prstTxWarp prst="textNoShape">
              <a:avLst/>
            </a:prstTxWarp>
          </a:bodyPr>
          <a:lstStyle>
            <a:lvl1pPr algn="r">
              <a:defRPr sz="1000">
                <a:solidFill>
                  <a:srgbClr val="898989"/>
                </a:solidFill>
                <a:latin typeface="Georgia" pitchFamily="18" charset="0"/>
              </a:defRPr>
            </a:lvl1pPr>
          </a:lstStyle>
          <a:p>
            <a:pPr defTabSz="342900" fontAlgn="base">
              <a:spcBef>
                <a:spcPct val="0"/>
              </a:spcBef>
              <a:spcAft>
                <a:spcPct val="0"/>
              </a:spcAft>
              <a:defRPr/>
            </a:pPr>
            <a:fld id="{4452FDFF-9483-4A82-A0D2-0EFD9C982FB8}" type="slidenum">
              <a:rPr lang="en-US" sz="750" smtClean="0">
                <a:ea typeface="ＭＳ Ｐゴシック" charset="-128"/>
              </a:rPr>
              <a:pPr defTabSz="342900" fontAlgn="base">
                <a:spcBef>
                  <a:spcPct val="0"/>
                </a:spcBef>
                <a:spcAft>
                  <a:spcPct val="0"/>
                </a:spcAft>
                <a:defRPr/>
              </a:pPr>
              <a:t>‹#›</a:t>
            </a:fld>
            <a:endParaRPr lang="en-US" sz="750" dirty="0">
              <a:ea typeface="ＭＳ Ｐゴシック" charset="-128"/>
            </a:endParaRPr>
          </a:p>
        </p:txBody>
      </p:sp>
    </p:spTree>
    <p:extLst>
      <p:ext uri="{BB962C8B-B14F-4D97-AF65-F5344CB8AC3E}">
        <p14:creationId xmlns:p14="http://schemas.microsoft.com/office/powerpoint/2010/main" val="64116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5" y="2760399"/>
            <a:ext cx="6798733" cy="1125803"/>
          </a:xfrm>
          <a:prstGeom prst="rect">
            <a:avLst/>
          </a:prstGeom>
        </p:spPr>
        <p:txBody>
          <a:bodyPr>
            <a:normAutofit/>
          </a:bodyPr>
          <a:lstStyle>
            <a:lvl1pPr algn="l">
              <a:defRPr sz="2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4" y="3886200"/>
            <a:ext cx="6798733" cy="1422400"/>
          </a:xfrm>
          <a:prstGeom prst="rect">
            <a:avLst/>
          </a:prstGeom>
        </p:spPr>
        <p:txBody>
          <a:bodyPr>
            <a:normAutofit/>
          </a:bodyPr>
          <a:lstStyle>
            <a:lvl1pPr marL="0" indent="0" algn="l">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4" y="5308602"/>
            <a:ext cx="6797675" cy="804863"/>
          </a:xfrm>
          <a:prstGeom prst="rect">
            <a:avLst/>
          </a:prstGeom>
        </p:spPr>
        <p:txBody>
          <a:bodyPr/>
          <a:lstStyle>
            <a:lvl1pPr>
              <a:buNone/>
              <a:defRPr sz="105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66525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0CF30-4A3C-4F86-82EA-EEC613BE2AD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520F95F-4C70-4269-B583-94DAD6FA8D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DF416E-0934-43F3-8975-2929D5ED7F8F}"/>
              </a:ext>
            </a:extLst>
          </p:cNvPr>
          <p:cNvSpPr>
            <a:spLocks noGrp="1"/>
          </p:cNvSpPr>
          <p:nvPr>
            <p:ph type="dt" sz="half" idx="10"/>
          </p:nvPr>
        </p:nvSpPr>
        <p:spPr/>
        <p:txBody>
          <a:bodyPr/>
          <a:lstStyle/>
          <a:p>
            <a:fld id="{5A36231C-699F-49B6-8568-C2277C8BDA27}" type="datetime1">
              <a:rPr lang="en-US" smtClean="0"/>
              <a:t>7/15/2020</a:t>
            </a:fld>
            <a:endParaRPr lang="en-US"/>
          </a:p>
        </p:txBody>
      </p:sp>
      <p:sp>
        <p:nvSpPr>
          <p:cNvPr id="5" name="Footer Placeholder 4">
            <a:extLst>
              <a:ext uri="{FF2B5EF4-FFF2-40B4-BE49-F238E27FC236}">
                <a16:creationId xmlns:a16="http://schemas.microsoft.com/office/drawing/2014/main" id="{D4D99F5F-C777-41FD-A350-B134C64AD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F2660-2A19-4F23-BCAC-A2BB094524CB}"/>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168639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FFF8-1D50-4F42-93F5-1C7A4EA239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4A299-0BE5-43C5-91CA-4D8689B39C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4B579-3E39-4260-A46F-A0107D2FBBD0}"/>
              </a:ext>
            </a:extLst>
          </p:cNvPr>
          <p:cNvSpPr>
            <a:spLocks noGrp="1"/>
          </p:cNvSpPr>
          <p:nvPr>
            <p:ph type="dt" sz="half" idx="10"/>
          </p:nvPr>
        </p:nvSpPr>
        <p:spPr/>
        <p:txBody>
          <a:bodyPr/>
          <a:lstStyle/>
          <a:p>
            <a:fld id="{EFA05A3A-01B3-4BF1-B0FF-89DD4C865A76}" type="datetime1">
              <a:rPr lang="en-US" smtClean="0"/>
              <a:t>7/15/2020</a:t>
            </a:fld>
            <a:endParaRPr lang="en-US"/>
          </a:p>
        </p:txBody>
      </p:sp>
      <p:sp>
        <p:nvSpPr>
          <p:cNvPr id="5" name="Footer Placeholder 4">
            <a:extLst>
              <a:ext uri="{FF2B5EF4-FFF2-40B4-BE49-F238E27FC236}">
                <a16:creationId xmlns:a16="http://schemas.microsoft.com/office/drawing/2014/main" id="{C2E11017-6CBB-416E-9BE2-5ABDF4056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DB5D7-11FE-489E-BFB3-06D799B297A8}"/>
              </a:ext>
            </a:extLst>
          </p:cNvPr>
          <p:cNvSpPr>
            <a:spLocks noGrp="1"/>
          </p:cNvSpPr>
          <p:nvPr>
            <p:ph type="sldNum" sz="quarter" idx="12"/>
          </p:nvPr>
        </p:nvSpPr>
        <p:spPr/>
        <p:txBody>
          <a:bodyPr/>
          <a:lstStyle/>
          <a:p>
            <a:fld id="{F64AF51A-89D4-4CA9-B3EC-70151C00A104}" type="slidenum">
              <a:rPr lang="en-US" smtClean="0"/>
              <a:t>‹#›</a:t>
            </a:fld>
            <a:endParaRPr lang="en-US"/>
          </a:p>
        </p:txBody>
      </p:sp>
    </p:spTree>
    <p:extLst>
      <p:ext uri="{BB962C8B-B14F-4D97-AF65-F5344CB8AC3E}">
        <p14:creationId xmlns:p14="http://schemas.microsoft.com/office/powerpoint/2010/main" val="26035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CAA7E0-E3CB-4C32-875A-8D043B9EA6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90D130-137E-4CBF-9441-94AEC883F5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C5717-5FA7-4FC5-9036-DF0C2636A7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DFA624-8311-4895-9D3C-232AF6F4DE5D}" type="datetime1">
              <a:rPr lang="en-US" smtClean="0"/>
              <a:t>7/15/2020</a:t>
            </a:fld>
            <a:endParaRPr lang="en-US"/>
          </a:p>
        </p:txBody>
      </p:sp>
      <p:sp>
        <p:nvSpPr>
          <p:cNvPr id="5" name="Footer Placeholder 4">
            <a:extLst>
              <a:ext uri="{FF2B5EF4-FFF2-40B4-BE49-F238E27FC236}">
                <a16:creationId xmlns:a16="http://schemas.microsoft.com/office/drawing/2014/main" id="{D6F5714B-33FD-432E-83CF-C83A885D8F4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66016-977D-4688-9492-2385D559D7F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4AF51A-89D4-4CA9-B3EC-70151C00A104}" type="slidenum">
              <a:rPr lang="en-US" smtClean="0"/>
              <a:t>‹#›</a:t>
            </a:fld>
            <a:endParaRPr lang="en-US"/>
          </a:p>
        </p:txBody>
      </p:sp>
    </p:spTree>
    <p:extLst>
      <p:ext uri="{BB962C8B-B14F-4D97-AF65-F5344CB8AC3E}">
        <p14:creationId xmlns:p14="http://schemas.microsoft.com/office/powerpoint/2010/main" val="16451250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40"/>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4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6"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9" y="6249990"/>
            <a:ext cx="490537" cy="365125"/>
          </a:xfrm>
          <a:prstGeom prst="rect">
            <a:avLst/>
          </a:prstGeom>
        </p:spPr>
        <p:txBody>
          <a:bodyPr vert="horz" wrap="square" lIns="68580" tIns="34290" rIns="68580" bIns="34290" numCol="1" anchor="ctr" anchorCtr="0" compatLnSpc="1">
            <a:prstTxWarp prst="textNoShape">
              <a:avLst/>
            </a:prstTxWarp>
          </a:bodyPr>
          <a:lstStyle>
            <a:lvl1pPr algn="r">
              <a:defRPr sz="1000">
                <a:solidFill>
                  <a:srgbClr val="898989"/>
                </a:solidFill>
                <a:latin typeface="Georgia" pitchFamily="18" charset="0"/>
              </a:defRPr>
            </a:lvl1pPr>
          </a:lstStyle>
          <a:p>
            <a:pPr defTabSz="342900" fontAlgn="base">
              <a:spcBef>
                <a:spcPct val="0"/>
              </a:spcBef>
              <a:spcAft>
                <a:spcPct val="0"/>
              </a:spcAft>
              <a:defRPr/>
            </a:pPr>
            <a:endParaRPr lang="en-US" sz="750" dirty="0">
              <a:ea typeface="ＭＳ Ｐゴシック" charset="-128"/>
            </a:endParaRPr>
          </a:p>
        </p:txBody>
      </p:sp>
    </p:spTree>
    <p:extLst>
      <p:ext uri="{BB962C8B-B14F-4D97-AF65-F5344CB8AC3E}">
        <p14:creationId xmlns:p14="http://schemas.microsoft.com/office/powerpoint/2010/main" val="36327870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hdr="0" ftr="0" dt="0"/>
  <p:txStyles>
    <p:titleStyle>
      <a:lvl1pPr algn="l" defTabSz="342900" rtl="0" eaLnBrk="0" fontAlgn="base" hangingPunct="0">
        <a:spcBef>
          <a:spcPct val="0"/>
        </a:spcBef>
        <a:spcAft>
          <a:spcPct val="0"/>
        </a:spcAft>
        <a:defRPr sz="2550" kern="1200">
          <a:solidFill>
            <a:schemeClr val="bg1"/>
          </a:solidFill>
          <a:latin typeface="Tahoma" pitchFamily="34" charset="0"/>
          <a:ea typeface="ＭＳ Ｐゴシック" charset="0"/>
          <a:cs typeface="Tahoma" pitchFamily="34" charset="0"/>
        </a:defRPr>
      </a:lvl1pPr>
      <a:lvl2pPr algn="l" defTabSz="342900" rtl="0" eaLnBrk="0" fontAlgn="base" hangingPunct="0">
        <a:spcBef>
          <a:spcPct val="0"/>
        </a:spcBef>
        <a:spcAft>
          <a:spcPct val="0"/>
        </a:spcAft>
        <a:defRPr sz="1800">
          <a:solidFill>
            <a:schemeClr val="bg1"/>
          </a:solidFill>
          <a:latin typeface="Georgia" charset="0"/>
          <a:ea typeface="ＭＳ Ｐゴシック" charset="0"/>
          <a:cs typeface="Georgia" charset="0"/>
        </a:defRPr>
      </a:lvl2pPr>
      <a:lvl3pPr algn="l" defTabSz="342900" rtl="0" eaLnBrk="0" fontAlgn="base" hangingPunct="0">
        <a:spcBef>
          <a:spcPct val="0"/>
        </a:spcBef>
        <a:spcAft>
          <a:spcPct val="0"/>
        </a:spcAft>
        <a:defRPr sz="1800">
          <a:solidFill>
            <a:schemeClr val="bg1"/>
          </a:solidFill>
          <a:latin typeface="Georgia" charset="0"/>
          <a:ea typeface="ＭＳ Ｐゴシック" charset="0"/>
          <a:cs typeface="Georgia" charset="0"/>
        </a:defRPr>
      </a:lvl3pPr>
      <a:lvl4pPr algn="l" defTabSz="342900" rtl="0" eaLnBrk="0" fontAlgn="base" hangingPunct="0">
        <a:spcBef>
          <a:spcPct val="0"/>
        </a:spcBef>
        <a:spcAft>
          <a:spcPct val="0"/>
        </a:spcAft>
        <a:defRPr sz="1800">
          <a:solidFill>
            <a:schemeClr val="bg1"/>
          </a:solidFill>
          <a:latin typeface="Georgia" charset="0"/>
          <a:ea typeface="ＭＳ Ｐゴシック" charset="0"/>
          <a:cs typeface="Georgia" charset="0"/>
        </a:defRPr>
      </a:lvl4pPr>
      <a:lvl5pPr algn="l" defTabSz="342900" rtl="0" eaLnBrk="0" fontAlgn="base" hangingPunct="0">
        <a:spcBef>
          <a:spcPct val="0"/>
        </a:spcBef>
        <a:spcAft>
          <a:spcPct val="0"/>
        </a:spcAft>
        <a:defRPr sz="1800">
          <a:solidFill>
            <a:schemeClr val="bg1"/>
          </a:solidFill>
          <a:latin typeface="Georgia" charset="0"/>
          <a:ea typeface="ＭＳ Ｐゴシック" charset="0"/>
          <a:cs typeface="Georgia" charset="0"/>
        </a:defRPr>
      </a:lvl5pPr>
      <a:lvl6pPr marL="342900" algn="l" defTabSz="342900" rtl="0" fontAlgn="base">
        <a:spcBef>
          <a:spcPct val="0"/>
        </a:spcBef>
        <a:spcAft>
          <a:spcPct val="0"/>
        </a:spcAft>
        <a:defRPr sz="1800">
          <a:solidFill>
            <a:schemeClr val="bg1"/>
          </a:solidFill>
          <a:latin typeface="Georgia" charset="0"/>
          <a:ea typeface="ＭＳ Ｐゴシック" charset="0"/>
          <a:cs typeface="Georgia" charset="0"/>
        </a:defRPr>
      </a:lvl6pPr>
      <a:lvl7pPr marL="685800" algn="l" defTabSz="342900" rtl="0" fontAlgn="base">
        <a:spcBef>
          <a:spcPct val="0"/>
        </a:spcBef>
        <a:spcAft>
          <a:spcPct val="0"/>
        </a:spcAft>
        <a:defRPr sz="1800">
          <a:solidFill>
            <a:schemeClr val="bg1"/>
          </a:solidFill>
          <a:latin typeface="Georgia" charset="0"/>
          <a:ea typeface="ＭＳ Ｐゴシック" charset="0"/>
          <a:cs typeface="Georgia" charset="0"/>
        </a:defRPr>
      </a:lvl7pPr>
      <a:lvl8pPr marL="1028700" algn="l" defTabSz="342900" rtl="0" fontAlgn="base">
        <a:spcBef>
          <a:spcPct val="0"/>
        </a:spcBef>
        <a:spcAft>
          <a:spcPct val="0"/>
        </a:spcAft>
        <a:defRPr sz="1800">
          <a:solidFill>
            <a:schemeClr val="bg1"/>
          </a:solidFill>
          <a:latin typeface="Georgia" charset="0"/>
          <a:ea typeface="ＭＳ Ｐゴシック" charset="0"/>
          <a:cs typeface="Georgia" charset="0"/>
        </a:defRPr>
      </a:lvl8pPr>
      <a:lvl9pPr marL="1371600" algn="l" defTabSz="342900" rtl="0" fontAlgn="base">
        <a:spcBef>
          <a:spcPct val="0"/>
        </a:spcBef>
        <a:spcAft>
          <a:spcPct val="0"/>
        </a:spcAft>
        <a:defRPr sz="1800">
          <a:solidFill>
            <a:schemeClr val="bg1"/>
          </a:solidFill>
          <a:latin typeface="Georgia" charset="0"/>
          <a:ea typeface="ＭＳ Ｐゴシック" charset="0"/>
          <a:cs typeface="Georgia" charset="0"/>
        </a:defRPr>
      </a:lvl9pPr>
    </p:titleStyle>
    <p:bodyStyle>
      <a:lvl1pPr marL="257175" indent="-257175" algn="l" defTabSz="342900" rtl="0" eaLnBrk="0" fontAlgn="base" hangingPunct="0">
        <a:spcBef>
          <a:spcPts val="0"/>
        </a:spcBef>
        <a:spcAft>
          <a:spcPts val="900"/>
        </a:spcAft>
        <a:buFont typeface="Arial" pitchFamily="34" charset="0"/>
        <a:buChar char="•"/>
        <a:defRPr sz="2100" kern="1200">
          <a:solidFill>
            <a:schemeClr val="tx1"/>
          </a:solidFill>
          <a:latin typeface="Tahoma" pitchFamily="34" charset="0"/>
          <a:ea typeface="Tahoma" pitchFamily="34" charset="0"/>
          <a:cs typeface="Tahoma" pitchFamily="34" charset="0"/>
        </a:defRPr>
      </a:lvl1pPr>
      <a:lvl2pPr marL="557213" indent="-214313" algn="l" defTabSz="342900" rtl="0" eaLnBrk="0" fontAlgn="base" hangingPunct="0">
        <a:spcBef>
          <a:spcPts val="0"/>
        </a:spcBef>
        <a:spcAft>
          <a:spcPts val="900"/>
        </a:spcAft>
        <a:buFont typeface="Arial" pitchFamily="34" charset="0"/>
        <a:buChar char="•"/>
        <a:defRPr sz="1800" kern="1200">
          <a:solidFill>
            <a:schemeClr val="tx1"/>
          </a:solidFill>
          <a:latin typeface="Tahoma" pitchFamily="34" charset="0"/>
          <a:ea typeface="Tahoma" pitchFamily="34" charset="0"/>
          <a:cs typeface="Tahoma" pitchFamily="34" charset="0"/>
        </a:defRPr>
      </a:lvl2pPr>
      <a:lvl3pPr marL="857250" indent="-171450" algn="l" defTabSz="342900" rtl="0" eaLnBrk="0" fontAlgn="base" hangingPunct="0">
        <a:spcBef>
          <a:spcPts val="0"/>
        </a:spcBef>
        <a:spcAft>
          <a:spcPts val="900"/>
        </a:spcAft>
        <a:buFont typeface="Arial" pitchFamily="34" charset="0"/>
        <a:buChar char="•"/>
        <a:defRPr sz="1650" kern="1200">
          <a:solidFill>
            <a:schemeClr val="tx1"/>
          </a:solidFill>
          <a:latin typeface="Tahoma" pitchFamily="34" charset="0"/>
          <a:ea typeface="Tahoma" pitchFamily="34" charset="0"/>
          <a:cs typeface="Tahoma" pitchFamily="34" charset="0"/>
        </a:defRPr>
      </a:lvl3pPr>
      <a:lvl4pPr marL="1200150" indent="-171450" algn="l" defTabSz="342900" rtl="0" eaLnBrk="0" fontAlgn="base" hangingPunct="0">
        <a:spcBef>
          <a:spcPts val="0"/>
        </a:spcBef>
        <a:spcAft>
          <a:spcPts val="900"/>
        </a:spcAft>
        <a:buFont typeface="Arial" pitchFamily="34" charset="0"/>
        <a:buChar char="•"/>
        <a:defRPr sz="1650" kern="1200">
          <a:solidFill>
            <a:schemeClr val="tx1"/>
          </a:solidFill>
          <a:latin typeface="Tahoma" pitchFamily="34" charset="0"/>
          <a:ea typeface="Tahoma" pitchFamily="34" charset="0"/>
          <a:cs typeface="Tahoma" pitchFamily="34" charset="0"/>
        </a:defRPr>
      </a:lvl4pPr>
      <a:lvl5pPr marL="1543050" indent="-171450" algn="l" defTabSz="342900" rtl="0" eaLnBrk="0" fontAlgn="base" hangingPunct="0">
        <a:spcBef>
          <a:spcPct val="20000"/>
        </a:spcBef>
        <a:spcAft>
          <a:spcPct val="0"/>
        </a:spcAft>
        <a:buFont typeface="Arial" pitchFamily="34" charset="0"/>
        <a:buChar char="»"/>
        <a:defRPr sz="900" kern="1200">
          <a:solidFill>
            <a:schemeClr val="tx1"/>
          </a:solidFill>
          <a:latin typeface="Georgia"/>
          <a:ea typeface="Georgia" charset="0"/>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search.va.gov/programs/orppe/policy/faq.cf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esearch.va.gov/programs/orppe/policy/faq.cf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mailto:VAIRRS@va.gov" TargetMode="External"/><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mailto:Nicholas.McCray@va.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Amy.Burns2@va.gov" TargetMode="External"/><Relationship Id="rId5" Type="http://schemas.openxmlformats.org/officeDocument/2006/relationships/hyperlink" Target="mailto:Angela.Foster@va.gov" TargetMode="External"/><Relationship Id="rId4" Type="http://schemas.openxmlformats.org/officeDocument/2006/relationships/hyperlink" Target="mailto:Paska.Permana@va.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research.va.gov/programs/orppe/policy/faq.cfm" TargetMode="External"/><Relationship Id="rId3" Type="http://schemas.openxmlformats.org/officeDocument/2006/relationships/hyperlink" Target="https://www.gpo.gov/fdsys/pkg/FR-2017-01-19/pdf/2017-01058.pdf" TargetMode="External"/><Relationship Id="rId7" Type="http://schemas.openxmlformats.org/officeDocument/2006/relationships/hyperlink" Target="https://www.research.va.gov/programs/orppe/education/webinars/default.cf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research.va.gov/resources/policies/" TargetMode="External"/><Relationship Id="rId5" Type="http://schemas.openxmlformats.org/officeDocument/2006/relationships/hyperlink" Target="https://www.va.gov/vhapublications/ViewPublication.asp?pub_ID=8191" TargetMode="External"/><Relationship Id="rId10" Type="http://schemas.openxmlformats.org/officeDocument/2006/relationships/hyperlink" Target="https://www.research.va.gov/programs/orppe/vairrs/default.cfm" TargetMode="External"/><Relationship Id="rId4" Type="http://schemas.openxmlformats.org/officeDocument/2006/relationships/hyperlink" Target="https://www.va.gov/vhapublications/ViewPublication.asp?pub_ID=8171" TargetMode="External"/><Relationship Id="rId9" Type="http://schemas.openxmlformats.org/officeDocument/2006/relationships/hyperlink" Target="https://www.research.va.gov/programs/orppe/single_irb.cf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search.va.gov/programs/orppe/policy/faq.cf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research.va.gov/programs/orppe/policy/faq.c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6480" y="2667000"/>
            <a:ext cx="8957520" cy="1981200"/>
          </a:xfrm>
        </p:spPr>
        <p:txBody>
          <a:bodyPr>
            <a:noAutofit/>
          </a:bodyPr>
          <a:lstStyle/>
          <a:p>
            <a:pPr marL="4763" indent="-4763">
              <a:spcBef>
                <a:spcPct val="20000"/>
              </a:spcBef>
              <a:defRPr/>
            </a:pP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sz="2400" spc="100" dirty="0">
                <a:latin typeface="Tahoma" pitchFamily="34" charset="0"/>
                <a:cs typeface="Tahoma" pitchFamily="34" charset="0"/>
              </a:rPr>
              <a:t>R&amp;D Committee Workshop Series:</a:t>
            </a:r>
            <a:br>
              <a:rPr lang="en-US" sz="2400" spc="100" dirty="0">
                <a:latin typeface="Tahoma" pitchFamily="34" charset="0"/>
                <a:cs typeface="Tahoma" pitchFamily="34" charset="0"/>
              </a:rPr>
            </a:br>
            <a:r>
              <a:rPr lang="en-US" sz="2400" spc="100" dirty="0">
                <a:latin typeface="Tahoma" pitchFamily="34" charset="0"/>
                <a:cs typeface="Tahoma" pitchFamily="34" charset="0"/>
              </a:rPr>
              <a:t>R&amp;DC Review of the Facility Research Program</a:t>
            </a:r>
            <a:br>
              <a:rPr lang="en-US" sz="2400" spc="100" dirty="0">
                <a:latin typeface="Tahoma" pitchFamily="34" charset="0"/>
                <a:cs typeface="Tahoma" pitchFamily="34" charset="0"/>
              </a:rPr>
            </a:br>
            <a:endParaRPr lang="en-US" sz="2400" b="0" spc="100" dirty="0">
              <a:latin typeface="Tahoma" pitchFamily="34" charset="0"/>
              <a:cs typeface="Tahoma" pitchFamily="34" charset="0"/>
            </a:endParaRPr>
          </a:p>
        </p:txBody>
      </p:sp>
      <p:sp>
        <p:nvSpPr>
          <p:cNvPr id="3" name="Subtitle 2">
            <a:extLst>
              <a:ext uri="{FF2B5EF4-FFF2-40B4-BE49-F238E27FC236}">
                <a16:creationId xmlns:a16="http://schemas.microsoft.com/office/drawing/2014/main" id="{C470C288-813E-48CF-9733-3FE43E07D8F8}"/>
              </a:ext>
            </a:extLst>
          </p:cNvPr>
          <p:cNvSpPr>
            <a:spLocks noGrp="1"/>
          </p:cNvSpPr>
          <p:nvPr>
            <p:ph type="subTitle" idx="1"/>
          </p:nvPr>
        </p:nvSpPr>
        <p:spPr>
          <a:xfrm>
            <a:off x="357188" y="4517136"/>
            <a:ext cx="8558212" cy="1093088"/>
          </a:xfrm>
        </p:spPr>
        <p:txBody>
          <a:bodyPr/>
          <a:lstStyle/>
          <a:p>
            <a:pPr eaLnBrk="1" hangingPunct="1">
              <a:spcAft>
                <a:spcPts val="600"/>
              </a:spcAft>
              <a:defRPr/>
            </a:pPr>
            <a:r>
              <a:rPr lang="en-US" sz="1800" i="1" spc="100" dirty="0">
                <a:latin typeface="Tahoma" pitchFamily="34" charset="0"/>
              </a:rPr>
              <a:t>Moderated by: </a:t>
            </a:r>
          </a:p>
          <a:p>
            <a:pPr eaLnBrk="1" hangingPunct="1">
              <a:spcAft>
                <a:spcPts val="600"/>
              </a:spcAft>
              <a:defRPr/>
            </a:pPr>
            <a:r>
              <a:rPr lang="en-US" sz="1800" spc="100" dirty="0">
                <a:latin typeface="Tahoma" pitchFamily="34" charset="0"/>
              </a:rPr>
              <a:t>Soundia Duche, MA, MS	</a:t>
            </a:r>
            <a:r>
              <a:rPr lang="en-US" sz="1800" i="1" spc="100" dirty="0">
                <a:latin typeface="Tahoma" pitchFamily="34" charset="0"/>
              </a:rPr>
              <a:t>			</a:t>
            </a:r>
          </a:p>
          <a:p>
            <a:pPr eaLnBrk="1" hangingPunct="1">
              <a:spcAft>
                <a:spcPts val="600"/>
              </a:spcAft>
              <a:defRPr/>
            </a:pPr>
            <a:r>
              <a:rPr lang="en-US" sz="1800" spc="100" dirty="0">
                <a:latin typeface="Tahoma" pitchFamily="34" charset="0"/>
              </a:rPr>
              <a:t>Director, Education &amp; Training			</a:t>
            </a:r>
          </a:p>
          <a:p>
            <a:pPr eaLnBrk="1" hangingPunct="1">
              <a:spcAft>
                <a:spcPts val="600"/>
              </a:spcAft>
              <a:defRPr/>
            </a:pPr>
            <a:r>
              <a:rPr lang="en-US" sz="1800" spc="100" dirty="0">
                <a:latin typeface="Tahoma" pitchFamily="34" charset="0"/>
              </a:rPr>
              <a:t>ORPP&amp;E										</a:t>
            </a:r>
          </a:p>
          <a:p>
            <a:pPr eaLnBrk="1" hangingPunct="1">
              <a:buFont typeface="Arial" charset="0"/>
              <a:buNone/>
              <a:defRPr/>
            </a:pPr>
            <a:r>
              <a:rPr lang="en-US" sz="1800" spc="100" dirty="0">
                <a:cs typeface="Calibri"/>
              </a:rPr>
              <a:t>		</a:t>
            </a:r>
          </a:p>
        </p:txBody>
      </p:sp>
      <p:sp>
        <p:nvSpPr>
          <p:cNvPr id="4" name="TextBox 3">
            <a:extLst>
              <a:ext uri="{FF2B5EF4-FFF2-40B4-BE49-F238E27FC236}">
                <a16:creationId xmlns:a16="http://schemas.microsoft.com/office/drawing/2014/main" id="{5EE71640-5F5F-437F-B0D8-44F76DB47450}"/>
              </a:ext>
            </a:extLst>
          </p:cNvPr>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July 15, 2020</a:t>
            </a:r>
          </a:p>
        </p:txBody>
      </p:sp>
      <p:sp>
        <p:nvSpPr>
          <p:cNvPr id="5" name="TextBox 4">
            <a:extLst>
              <a:ext uri="{FF2B5EF4-FFF2-40B4-BE49-F238E27FC236}">
                <a16:creationId xmlns:a16="http://schemas.microsoft.com/office/drawing/2014/main" id="{AD8A2CAB-6686-4B8D-BD58-EE6F54D81039}"/>
              </a:ext>
            </a:extLst>
          </p:cNvPr>
          <p:cNvSpPr txBox="1"/>
          <p:nvPr/>
        </p:nvSpPr>
        <p:spPr>
          <a:xfrm>
            <a:off x="5879387" y="457200"/>
            <a:ext cx="2938042"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(914) 614-3221</a:t>
            </a:r>
          </a:p>
          <a:p>
            <a:r>
              <a:rPr lang="en-US" sz="1400" dirty="0">
                <a:solidFill>
                  <a:schemeClr val="tx1"/>
                </a:solidFill>
              </a:rPr>
              <a:t>Dial in (Alt):     (914) 339-0024</a:t>
            </a:r>
          </a:p>
          <a:p>
            <a:r>
              <a:rPr lang="en-US" sz="1400" dirty="0"/>
              <a:t>Attendee Access Code: 744-068-166</a:t>
            </a:r>
          </a:p>
          <a:p>
            <a:r>
              <a:rPr lang="en-US" sz="1400" dirty="0"/>
              <a:t>Slides in “Handout” Tab</a:t>
            </a:r>
          </a:p>
        </p:txBody>
      </p:sp>
    </p:spTree>
    <p:extLst>
      <p:ext uri="{BB962C8B-B14F-4D97-AF65-F5344CB8AC3E}">
        <p14:creationId xmlns:p14="http://schemas.microsoft.com/office/powerpoint/2010/main" val="30140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10DC04-35A0-4C16-B7BA-4875BA965DD0}"/>
              </a:ext>
            </a:extLst>
          </p:cNvPr>
          <p:cNvSpPr>
            <a:spLocks noGrp="1"/>
          </p:cNvSpPr>
          <p:nvPr>
            <p:ph idx="1"/>
          </p:nvPr>
        </p:nvSpPr>
        <p:spPr/>
        <p:txBody>
          <a:bodyPr/>
          <a:lstStyle/>
          <a:p>
            <a:r>
              <a:rPr lang="en-US" sz="2000" dirty="0"/>
              <a:t>The Memorandum of Understanding (MOU) or reliance agreement between the VA facility and the external committee must stipulate how actions approved by the committee will be communicated to the R&amp;D Committee.</a:t>
            </a:r>
          </a:p>
          <a:p>
            <a:r>
              <a:rPr lang="en-US" sz="2000" dirty="0"/>
              <a:t>MOUs must include a provision to allow the VA facility access to unredacted copies of meeting minutes related to VA business within 2 business days of written request to allow the R&amp;D Committee to review deliberations on VA protocols.</a:t>
            </a:r>
          </a:p>
          <a:p>
            <a:r>
              <a:rPr lang="en-US" sz="2000" dirty="0"/>
              <a:t>The MOU or reliance agreement should be reviewed on at least an annual basis to ensure the obligations detailed in the MOU or reliance agreement are being met.  </a:t>
            </a:r>
          </a:p>
          <a:p>
            <a:pPr lvl="1"/>
            <a:r>
              <a:rPr lang="en-US" sz="1800" dirty="0"/>
              <a:t>R&amp;D Committee FAQ #19 includes information on what should be included in a MOU.</a:t>
            </a:r>
            <a:endParaRPr lang="en-US" sz="1800" dirty="0">
              <a:hlinkClick r:id="rId3"/>
            </a:endParaRPr>
          </a:p>
          <a:p>
            <a:pPr marL="0" indent="0">
              <a:buNone/>
            </a:pPr>
            <a:r>
              <a:rPr lang="en-US" sz="1800" dirty="0">
                <a:hlinkClick r:id="rId3"/>
              </a:rPr>
              <a:t>VHA Directive 1200.01, Research and Development Committee: FAQ #19</a:t>
            </a:r>
            <a:endParaRPr lang="en-US" sz="1800" dirty="0"/>
          </a:p>
          <a:p>
            <a:pPr marL="0" indent="0">
              <a:buNone/>
            </a:pPr>
            <a:endParaRPr lang="en-US" sz="2000" dirty="0"/>
          </a:p>
        </p:txBody>
      </p:sp>
      <p:sp>
        <p:nvSpPr>
          <p:cNvPr id="4" name="Title 1">
            <a:extLst>
              <a:ext uri="{FF2B5EF4-FFF2-40B4-BE49-F238E27FC236}">
                <a16:creationId xmlns:a16="http://schemas.microsoft.com/office/drawing/2014/main" id="{58ACE811-873D-4C73-8732-0C6FB1213415}"/>
              </a:ext>
            </a:extLst>
          </p:cNvPr>
          <p:cNvSpPr>
            <a:spLocks noGrp="1"/>
          </p:cNvSpPr>
          <p:nvPr>
            <p:ph type="title"/>
          </p:nvPr>
        </p:nvSpPr>
        <p:spPr>
          <a:xfrm>
            <a:off x="457200" y="274638"/>
            <a:ext cx="8229600" cy="1290637"/>
          </a:xfrm>
        </p:spPr>
        <p:txBody>
          <a:bodyPr/>
          <a:lstStyle/>
          <a:p>
            <a:r>
              <a:rPr lang="en-US" dirty="0"/>
              <a:t>External Committee Meeting Minutes</a:t>
            </a:r>
          </a:p>
        </p:txBody>
      </p:sp>
    </p:spTree>
    <p:extLst>
      <p:ext uri="{BB962C8B-B14F-4D97-AF65-F5344CB8AC3E}">
        <p14:creationId xmlns:p14="http://schemas.microsoft.com/office/powerpoint/2010/main" val="209324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65A268-DCB8-4F86-8B9D-850D2C15EDC2}"/>
              </a:ext>
            </a:extLst>
          </p:cNvPr>
          <p:cNvSpPr txBox="1">
            <a:spLocks/>
          </p:cNvSpPr>
          <p:nvPr/>
        </p:nvSpPr>
        <p:spPr bwMode="auto">
          <a:xfrm>
            <a:off x="453920" y="4495800"/>
            <a:ext cx="823616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2400" spc="100" dirty="0">
                <a:solidFill>
                  <a:prstClr val="black"/>
                </a:solidFill>
                <a:ea typeface="Tahoma" panose="020B0604030504040204" pitchFamily="34" charset="0"/>
              </a:rPr>
              <a:t>Facilitating Close Communication between the </a:t>
            </a:r>
          </a:p>
          <a:p>
            <a:pPr marL="4763" indent="-4763" algn="ctr">
              <a:spcBef>
                <a:spcPct val="20000"/>
              </a:spcBef>
              <a:defRPr/>
            </a:pPr>
            <a:r>
              <a:rPr lang="en-US" sz="2400" spc="100" dirty="0">
                <a:solidFill>
                  <a:prstClr val="black"/>
                </a:solidFill>
                <a:ea typeface="Tahoma" panose="020B0604030504040204" pitchFamily="34" charset="0"/>
              </a:rPr>
              <a:t>R&amp;D Committee and its Research-Related Committees</a:t>
            </a:r>
          </a:p>
          <a:p>
            <a:pPr marL="4763" indent="-4763" algn="ctr">
              <a:spcBef>
                <a:spcPct val="20000"/>
              </a:spcBef>
              <a:defRPr/>
            </a:pPr>
            <a:r>
              <a:rPr lang="en-US" sz="2400" spc="100" dirty="0">
                <a:solidFill>
                  <a:prstClr val="black"/>
                </a:solidFill>
                <a:ea typeface="Tahoma" panose="020B0604030504040204" pitchFamily="34" charset="0"/>
              </a:rPr>
              <a:t>VA Research Program Examples</a:t>
            </a:r>
          </a:p>
          <a:p>
            <a:pPr marL="4763" indent="-4763" algn="ctr">
              <a:spcBef>
                <a:spcPct val="20000"/>
              </a:spcBef>
              <a:defRPr/>
            </a:pPr>
            <a:endParaRPr lang="en-US" sz="2400" spc="100" dirty="0">
              <a:solidFill>
                <a:prstClr val="black"/>
              </a:solidFill>
            </a:endParaRPr>
          </a:p>
        </p:txBody>
      </p:sp>
      <p:pic>
        <p:nvPicPr>
          <p:cNvPr id="6" name="Picture 5" descr="A close up of a sign&#10;&#10;Description automatically generated">
            <a:extLst>
              <a:ext uri="{FF2B5EF4-FFF2-40B4-BE49-F238E27FC236}">
                <a16:creationId xmlns:a16="http://schemas.microsoft.com/office/drawing/2014/main" id="{1D0A3E0A-2372-4528-8ADC-7028A66FA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4" y="-1"/>
            <a:ext cx="9188605" cy="3445727"/>
          </a:xfrm>
          <a:prstGeom prst="rect">
            <a:avLst/>
          </a:prstGeom>
        </p:spPr>
      </p:pic>
      <p:sp>
        <p:nvSpPr>
          <p:cNvPr id="2" name="Slide Number Placeholder 1">
            <a:extLst>
              <a:ext uri="{FF2B5EF4-FFF2-40B4-BE49-F238E27FC236}">
                <a16:creationId xmlns:a16="http://schemas.microsoft.com/office/drawing/2014/main" id="{A563F01C-AD08-44AE-A895-D0A492194BAF}"/>
              </a:ext>
            </a:extLst>
          </p:cNvPr>
          <p:cNvSpPr>
            <a:spLocks noGrp="1"/>
          </p:cNvSpPr>
          <p:nvPr>
            <p:ph type="sldNum" sz="quarter" idx="12"/>
          </p:nvPr>
        </p:nvSpPr>
        <p:spPr/>
        <p:txBody>
          <a:bodyPr/>
          <a:lstStyle/>
          <a:p>
            <a:fld id="{F64AF51A-89D4-4CA9-B3EC-70151C00A104}" type="slidenum">
              <a:rPr lang="en-US" smtClean="0"/>
              <a:t>11</a:t>
            </a:fld>
            <a:endParaRPr lang="en-US"/>
          </a:p>
        </p:txBody>
      </p:sp>
    </p:spTree>
    <p:extLst>
      <p:ext uri="{BB962C8B-B14F-4D97-AF65-F5344CB8AC3E}">
        <p14:creationId xmlns:p14="http://schemas.microsoft.com/office/powerpoint/2010/main" val="393335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53CC-797D-4898-94AE-652E14F4E4BE}"/>
              </a:ext>
            </a:extLst>
          </p:cNvPr>
          <p:cNvSpPr>
            <a:spLocks noGrp="1"/>
          </p:cNvSpPr>
          <p:nvPr>
            <p:ph type="title"/>
          </p:nvPr>
        </p:nvSpPr>
        <p:spPr/>
        <p:txBody>
          <a:bodyPr/>
          <a:lstStyle/>
          <a:p>
            <a:r>
              <a:rPr lang="en-US" sz="2800" dirty="0"/>
              <a:t>Cross-Pollination of Research Subcommittee and Committee Membership Rosters</a:t>
            </a:r>
          </a:p>
        </p:txBody>
      </p:sp>
      <p:sp>
        <p:nvSpPr>
          <p:cNvPr id="3" name="Content Placeholder 2">
            <a:extLst>
              <a:ext uri="{FF2B5EF4-FFF2-40B4-BE49-F238E27FC236}">
                <a16:creationId xmlns:a16="http://schemas.microsoft.com/office/drawing/2014/main" id="{7DE2DBAB-C8A4-4E3F-BF13-50CCD0971F45}"/>
              </a:ext>
            </a:extLst>
          </p:cNvPr>
          <p:cNvSpPr>
            <a:spLocks noGrp="1"/>
          </p:cNvSpPr>
          <p:nvPr>
            <p:ph idx="1"/>
          </p:nvPr>
        </p:nvSpPr>
        <p:spPr>
          <a:xfrm>
            <a:off x="457199" y="1935650"/>
            <a:ext cx="8382001" cy="4190513"/>
          </a:xfrm>
        </p:spPr>
        <p:txBody>
          <a:bodyPr/>
          <a:lstStyle/>
          <a:p>
            <a:r>
              <a:rPr lang="en-US" sz="2400" dirty="0"/>
              <a:t>R&amp;D Committee membership roster includes members from other committees/subcommittees.</a:t>
            </a:r>
          </a:p>
          <a:p>
            <a:pPr lvl="1"/>
            <a:r>
              <a:rPr lang="en-US" sz="2000" dirty="0"/>
              <a:t>Chairs of research-related subcommittees are voting members of the R&amp;D Committee.</a:t>
            </a:r>
          </a:p>
          <a:p>
            <a:pPr lvl="1"/>
            <a:r>
              <a:rPr lang="en-US" sz="2000" dirty="0"/>
              <a:t>VA representatives on affiliate committees serve as members on other VA research-related subcommittees</a:t>
            </a:r>
          </a:p>
          <a:p>
            <a:r>
              <a:rPr lang="en-US" sz="2400" dirty="0"/>
              <a:t>Members of research-related committees present significant issues to the R&amp;D Committee during the review of committee/subcommittee meeting minutes.</a:t>
            </a:r>
          </a:p>
          <a:p>
            <a:endParaRPr lang="en-US" dirty="0"/>
          </a:p>
        </p:txBody>
      </p:sp>
    </p:spTree>
    <p:extLst>
      <p:ext uri="{BB962C8B-B14F-4D97-AF65-F5344CB8AC3E}">
        <p14:creationId xmlns:p14="http://schemas.microsoft.com/office/powerpoint/2010/main" val="237107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53CC-797D-4898-94AE-652E14F4E4BE}"/>
              </a:ext>
            </a:extLst>
          </p:cNvPr>
          <p:cNvSpPr>
            <a:spLocks noGrp="1"/>
          </p:cNvSpPr>
          <p:nvPr>
            <p:ph type="title"/>
          </p:nvPr>
        </p:nvSpPr>
        <p:spPr/>
        <p:txBody>
          <a:bodyPr/>
          <a:lstStyle/>
          <a:p>
            <a:r>
              <a:rPr lang="en-US" sz="2800" dirty="0"/>
              <a:t>Maintaining Awareness of the Research Portfolio</a:t>
            </a:r>
          </a:p>
        </p:txBody>
      </p:sp>
      <p:sp>
        <p:nvSpPr>
          <p:cNvPr id="3" name="Content Placeholder 2">
            <a:extLst>
              <a:ext uri="{FF2B5EF4-FFF2-40B4-BE49-F238E27FC236}">
                <a16:creationId xmlns:a16="http://schemas.microsoft.com/office/drawing/2014/main" id="{7DE2DBAB-C8A4-4E3F-BF13-50CCD0971F45}"/>
              </a:ext>
            </a:extLst>
          </p:cNvPr>
          <p:cNvSpPr>
            <a:spLocks noGrp="1"/>
          </p:cNvSpPr>
          <p:nvPr>
            <p:ph idx="1"/>
          </p:nvPr>
        </p:nvSpPr>
        <p:spPr>
          <a:xfrm>
            <a:off x="457199" y="1935650"/>
            <a:ext cx="8382001" cy="4190513"/>
          </a:xfrm>
        </p:spPr>
        <p:txBody>
          <a:bodyPr/>
          <a:lstStyle/>
          <a:p>
            <a:r>
              <a:rPr lang="en-US" sz="2400" dirty="0"/>
              <a:t>Research Office serves as an intermediary between affiliate, R&amp;D Committee, and investigator.</a:t>
            </a:r>
          </a:p>
          <a:p>
            <a:pPr lvl="1"/>
            <a:r>
              <a:rPr lang="en-US" sz="2000" dirty="0"/>
              <a:t>Research office performs a preliminary review of all study submissions prior to submission to the affiliate research committee</a:t>
            </a:r>
          </a:p>
          <a:p>
            <a:r>
              <a:rPr lang="en-US" sz="2400" dirty="0"/>
              <a:t>Chairs of various committees and/or research office staff meet on an ad hoc basis to discuss issues. </a:t>
            </a:r>
          </a:p>
          <a:p>
            <a:endParaRPr lang="en-US" sz="2400" dirty="0"/>
          </a:p>
        </p:txBody>
      </p:sp>
    </p:spTree>
    <p:extLst>
      <p:ext uri="{BB962C8B-B14F-4D97-AF65-F5344CB8AC3E}">
        <p14:creationId xmlns:p14="http://schemas.microsoft.com/office/powerpoint/2010/main" val="360976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swimming, bird, flying&#10;&#10;Description automatically generated">
            <a:extLst>
              <a:ext uri="{FF2B5EF4-FFF2-40B4-BE49-F238E27FC236}">
                <a16:creationId xmlns:a16="http://schemas.microsoft.com/office/drawing/2014/main" id="{3AD06AD8-FC34-4087-9124-C9FF54B34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3611496"/>
          </a:xfrm>
          <a:prstGeom prst="rect">
            <a:avLst/>
          </a:prstGeom>
        </p:spPr>
      </p:pic>
      <p:sp>
        <p:nvSpPr>
          <p:cNvPr id="3" name="Content Placeholder 2">
            <a:extLst>
              <a:ext uri="{FF2B5EF4-FFF2-40B4-BE49-F238E27FC236}">
                <a16:creationId xmlns:a16="http://schemas.microsoft.com/office/drawing/2014/main" id="{100D8D89-4CCD-4E92-8508-DB057840BC19}"/>
              </a:ext>
            </a:extLst>
          </p:cNvPr>
          <p:cNvSpPr>
            <a:spLocks noGrp="1"/>
          </p:cNvSpPr>
          <p:nvPr>
            <p:ph idx="1"/>
          </p:nvPr>
        </p:nvSpPr>
        <p:spPr/>
        <p:txBody>
          <a:bodyPr/>
          <a:lstStyle/>
          <a:p>
            <a:r>
              <a:rPr lang="en-US" sz="2400" dirty="0"/>
              <a:t>AO and Executive Director of the NPC brief the R&amp;D Committee on the financial status of studies.</a:t>
            </a:r>
          </a:p>
          <a:p>
            <a:pPr lvl="1"/>
            <a:r>
              <a:rPr lang="en-US" sz="2000" dirty="0"/>
              <a:t>Goal is to identify studies experiencing financial difficulty and the reasons why.</a:t>
            </a:r>
          </a:p>
          <a:p>
            <a:endParaRPr lang="en-US" dirty="0"/>
          </a:p>
        </p:txBody>
      </p:sp>
      <p:sp>
        <p:nvSpPr>
          <p:cNvPr id="5" name="Title 1">
            <a:extLst>
              <a:ext uri="{FF2B5EF4-FFF2-40B4-BE49-F238E27FC236}">
                <a16:creationId xmlns:a16="http://schemas.microsoft.com/office/drawing/2014/main" id="{9C63487A-4DC3-4D03-8F6A-37579952EFEE}"/>
              </a:ext>
            </a:extLst>
          </p:cNvPr>
          <p:cNvSpPr>
            <a:spLocks noGrp="1"/>
          </p:cNvSpPr>
          <p:nvPr>
            <p:ph type="title"/>
          </p:nvPr>
        </p:nvSpPr>
        <p:spPr>
          <a:xfrm>
            <a:off x="457200" y="274638"/>
            <a:ext cx="8229600" cy="1290637"/>
          </a:xfrm>
        </p:spPr>
        <p:txBody>
          <a:bodyPr/>
          <a:lstStyle/>
          <a:p>
            <a:r>
              <a:rPr lang="en-US" sz="2800" dirty="0"/>
              <a:t>Maintaining Awareness of the </a:t>
            </a:r>
            <a:r>
              <a:rPr lang="en-US" sz="2800"/>
              <a:t>Research Portfolio </a:t>
            </a:r>
            <a:r>
              <a:rPr lang="en-US" sz="2800" dirty="0"/>
              <a:t>(continued)</a:t>
            </a:r>
          </a:p>
        </p:txBody>
      </p:sp>
    </p:spTree>
    <p:extLst>
      <p:ext uri="{BB962C8B-B14F-4D97-AF65-F5344CB8AC3E}">
        <p14:creationId xmlns:p14="http://schemas.microsoft.com/office/powerpoint/2010/main" val="227238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B9611EBD-1C68-4EA8-88C2-E76302DA8124}"/>
              </a:ext>
            </a:extLst>
          </p:cNvPr>
          <p:cNvPicPr>
            <a:picLocks noChangeAspect="1"/>
          </p:cNvPicPr>
          <p:nvPr/>
        </p:nvPicPr>
        <p:blipFill rotWithShape="1">
          <a:blip r:embed="rId3">
            <a:extLst>
              <a:ext uri="{28A0092B-C50C-407E-A947-70E740481C1C}">
                <a14:useLocalDpi xmlns:a14="http://schemas.microsoft.com/office/drawing/2010/main" val="0"/>
              </a:ext>
            </a:extLst>
          </a:blip>
          <a:srcRect r="2333"/>
          <a:stretch/>
        </p:blipFill>
        <p:spPr>
          <a:xfrm>
            <a:off x="20" y="10"/>
            <a:ext cx="9143980" cy="6857990"/>
          </a:xfrm>
          <a:prstGeom prst="rect">
            <a:avLst/>
          </a:prstGeom>
        </p:spPr>
      </p:pic>
      <p:sp>
        <p:nvSpPr>
          <p:cNvPr id="3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0" name="Title 1">
            <a:extLst>
              <a:ext uri="{FF2B5EF4-FFF2-40B4-BE49-F238E27FC236}">
                <a16:creationId xmlns:a16="http://schemas.microsoft.com/office/drawing/2014/main" id="{C444A5FB-40AF-41F6-8060-BB3BC889088A}"/>
              </a:ext>
            </a:extLst>
          </p:cNvPr>
          <p:cNvSpPr txBox="1">
            <a:spLocks/>
          </p:cNvSpPr>
          <p:nvPr/>
        </p:nvSpPr>
        <p:spPr bwMode="auto">
          <a:xfrm>
            <a:off x="5306708" y="3734093"/>
            <a:ext cx="3709553" cy="1375542"/>
          </a:xfrm>
          <a:prstGeom prst="rect">
            <a:avLst/>
          </a:prstGeom>
        </p:spPr>
        <p:txBody>
          <a:bodyPr vert="horz" lIns="91440" tIns="45720" rIns="91440" bIns="45720" numCol="1" rtlCol="0"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defTabSz="914400" eaLnBrk="1" hangingPunct="1">
              <a:lnSpc>
                <a:spcPct val="90000"/>
              </a:lnSpc>
              <a:spcAft>
                <a:spcPts val="600"/>
              </a:spcAft>
              <a:defRPr/>
            </a:pPr>
            <a:r>
              <a:rPr lang="en-US" sz="2600" kern="1200" spc="100" dirty="0">
                <a:solidFill>
                  <a:schemeClr val="tx1"/>
                </a:solidFill>
                <a:ea typeface="Tahoma" panose="020B0604030504040204" pitchFamily="34" charset="0"/>
              </a:rPr>
              <a:t>Quality Assurance/</a:t>
            </a:r>
          </a:p>
          <a:p>
            <a:pPr marL="4763" indent="-4763" algn="ctr" defTabSz="914400" eaLnBrk="1" hangingPunct="1">
              <a:lnSpc>
                <a:spcPct val="90000"/>
              </a:lnSpc>
              <a:spcAft>
                <a:spcPts val="600"/>
              </a:spcAft>
              <a:defRPr/>
            </a:pPr>
            <a:r>
              <a:rPr lang="en-US" sz="2600" kern="1200" spc="100" dirty="0">
                <a:solidFill>
                  <a:schemeClr val="tx1"/>
                </a:solidFill>
                <a:ea typeface="Tahoma" panose="020B0604030504040204" pitchFamily="34" charset="0"/>
              </a:rPr>
              <a:t>Quality Improvement</a:t>
            </a:r>
          </a:p>
          <a:p>
            <a:pPr marL="4763" indent="-4763" algn="ctr" defTabSz="914400" eaLnBrk="1" hangingPunct="1">
              <a:lnSpc>
                <a:spcPct val="90000"/>
              </a:lnSpc>
              <a:spcAft>
                <a:spcPts val="600"/>
              </a:spcAft>
              <a:defRPr/>
            </a:pPr>
            <a:endParaRPr lang="en-US" sz="3000" kern="1200" spc="100" dirty="0">
              <a:solidFill>
                <a:schemeClr val="tx1"/>
              </a:solidFill>
              <a:latin typeface="+mj-lt"/>
              <a:ea typeface="+mj-ea"/>
              <a:cs typeface="+mj-cs"/>
            </a:endParaRPr>
          </a:p>
        </p:txBody>
      </p:sp>
      <p:cxnSp>
        <p:nvCxnSpPr>
          <p:cNvPr id="36" name="Straight Connector 35">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544E47D-D719-4275-9582-F64C29D912F8}"/>
              </a:ext>
            </a:extLst>
          </p:cNvPr>
          <p:cNvSpPr>
            <a:spLocks noGrp="1"/>
          </p:cNvSpPr>
          <p:nvPr>
            <p:ph type="sldNum" sz="quarter" idx="12"/>
          </p:nvPr>
        </p:nvSpPr>
        <p:spPr/>
        <p:txBody>
          <a:bodyPr/>
          <a:lstStyle/>
          <a:p>
            <a:fld id="{F64AF51A-89D4-4CA9-B3EC-70151C00A104}" type="slidenum">
              <a:rPr lang="en-US" smtClean="0"/>
              <a:t>15</a:t>
            </a:fld>
            <a:endParaRPr lang="en-US"/>
          </a:p>
        </p:txBody>
      </p:sp>
    </p:spTree>
    <p:extLst>
      <p:ext uri="{BB962C8B-B14F-4D97-AF65-F5344CB8AC3E}">
        <p14:creationId xmlns:p14="http://schemas.microsoft.com/office/powerpoint/2010/main" val="402469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15E9-DCCB-489C-BDD2-491691458506}"/>
              </a:ext>
            </a:extLst>
          </p:cNvPr>
          <p:cNvSpPr>
            <a:spLocks noGrp="1"/>
          </p:cNvSpPr>
          <p:nvPr>
            <p:ph type="title"/>
          </p:nvPr>
        </p:nvSpPr>
        <p:spPr/>
        <p:txBody>
          <a:bodyPr/>
          <a:lstStyle/>
          <a:p>
            <a:r>
              <a:rPr lang="en-US" dirty="0"/>
              <a:t>R&amp;D Committee Quality Assurance and Quality Improvement Activities</a:t>
            </a:r>
          </a:p>
        </p:txBody>
      </p:sp>
      <p:sp>
        <p:nvSpPr>
          <p:cNvPr id="3" name="Content Placeholder 2">
            <a:extLst>
              <a:ext uri="{FF2B5EF4-FFF2-40B4-BE49-F238E27FC236}">
                <a16:creationId xmlns:a16="http://schemas.microsoft.com/office/drawing/2014/main" id="{19426C34-A013-4826-A308-FECE89E69B64}"/>
              </a:ext>
            </a:extLst>
          </p:cNvPr>
          <p:cNvSpPr>
            <a:spLocks noGrp="1"/>
          </p:cNvSpPr>
          <p:nvPr>
            <p:ph idx="1"/>
          </p:nvPr>
        </p:nvSpPr>
        <p:spPr>
          <a:xfrm>
            <a:off x="457200" y="1935650"/>
            <a:ext cx="8382000" cy="4190513"/>
          </a:xfrm>
        </p:spPr>
        <p:txBody>
          <a:bodyPr/>
          <a:lstStyle/>
          <a:p>
            <a:r>
              <a:rPr lang="en-US" sz="2000" dirty="0"/>
              <a:t>The R&amp;D Committee is required to conduct Quality Assurance (QA) and Quality Improvement (QI) activities on an annual basis as part of its oversight of the facility’s research program</a:t>
            </a:r>
          </a:p>
          <a:p>
            <a:r>
              <a:rPr lang="en-US" sz="2000" dirty="0"/>
              <a:t>ORD does not prescribe the specific number or types of activities that must be conducted</a:t>
            </a:r>
          </a:p>
          <a:p>
            <a:r>
              <a:rPr lang="en-US" sz="2000" dirty="0"/>
              <a:t>The R&amp;D Committee should select the</a:t>
            </a:r>
            <a:r>
              <a:rPr lang="en-US" sz="2000" dirty="0">
                <a:solidFill>
                  <a:srgbClr val="FF0000"/>
                </a:solidFill>
              </a:rPr>
              <a:t> </a:t>
            </a:r>
            <a:r>
              <a:rPr lang="en-US" sz="2000" b="1" dirty="0"/>
              <a:t>quality indicators/quality measures</a:t>
            </a:r>
            <a:r>
              <a:rPr lang="en-US" sz="2000" dirty="0">
                <a:solidFill>
                  <a:srgbClr val="FF0000"/>
                </a:solidFill>
              </a:rPr>
              <a:t> </a:t>
            </a:r>
            <a:r>
              <a:rPr lang="en-US" sz="2000" dirty="0"/>
              <a:t>most meaningful to its review</a:t>
            </a:r>
          </a:p>
          <a:p>
            <a:pPr lvl="1" eaLnBrk="1" hangingPunct="1"/>
            <a:r>
              <a:rPr lang="en-US" sz="1800" dirty="0">
                <a:solidFill>
                  <a:srgbClr val="FF0000"/>
                </a:solidFill>
                <a:effectLst>
                  <a:outerShdw blurRad="38100" dist="38100" dir="2700000" algn="tl">
                    <a:srgbClr val="000000">
                      <a:alpha val="43137"/>
                    </a:srgbClr>
                  </a:outerShdw>
                </a:effectLst>
              </a:rPr>
              <a:t>Verifiable measures </a:t>
            </a:r>
            <a:r>
              <a:rPr lang="en-US" sz="1800" dirty="0">
                <a:solidFill>
                  <a:prstClr val="black"/>
                </a:solidFill>
              </a:rPr>
              <a:t>stated in either quantitative or qualitative terms that:</a:t>
            </a:r>
          </a:p>
          <a:p>
            <a:pPr lvl="2" eaLnBrk="1" hangingPunct="1"/>
            <a:r>
              <a:rPr lang="en-US" sz="1800" dirty="0">
                <a:solidFill>
                  <a:prstClr val="black"/>
                </a:solidFill>
              </a:rPr>
              <a:t>Capture performance in terms of how something is being done relative to a standard or target</a:t>
            </a:r>
          </a:p>
          <a:p>
            <a:pPr lvl="2" eaLnBrk="1" hangingPunct="1"/>
            <a:r>
              <a:rPr lang="en-US" sz="1800" dirty="0">
                <a:solidFill>
                  <a:prstClr val="black"/>
                </a:solidFill>
              </a:rPr>
              <a:t>Allow and encourage comparison</a:t>
            </a:r>
          </a:p>
          <a:p>
            <a:pPr lvl="2" eaLnBrk="1" hangingPunct="1"/>
            <a:r>
              <a:rPr lang="en-US" sz="1800" dirty="0">
                <a:solidFill>
                  <a:prstClr val="black"/>
                </a:solidFill>
              </a:rPr>
              <a:t>Support the goals and objectives of the organization</a:t>
            </a:r>
          </a:p>
          <a:p>
            <a:endParaRPr lang="en-US" sz="2000" dirty="0"/>
          </a:p>
          <a:p>
            <a:pPr marL="457200" lvl="1" indent="0">
              <a:buNone/>
            </a:pPr>
            <a:endParaRPr lang="en-US" sz="2000" dirty="0"/>
          </a:p>
        </p:txBody>
      </p:sp>
    </p:spTree>
    <p:extLst>
      <p:ext uri="{BB962C8B-B14F-4D97-AF65-F5344CB8AC3E}">
        <p14:creationId xmlns:p14="http://schemas.microsoft.com/office/powerpoint/2010/main" val="190557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5FFDA-9D20-46B4-A6E9-5AF0FEF6B68C}"/>
              </a:ext>
            </a:extLst>
          </p:cNvPr>
          <p:cNvSpPr>
            <a:spLocks noGrp="1"/>
          </p:cNvSpPr>
          <p:nvPr>
            <p:ph idx="1"/>
          </p:nvPr>
        </p:nvSpPr>
        <p:spPr/>
        <p:txBody>
          <a:bodyPr/>
          <a:lstStyle/>
          <a:p>
            <a:pPr marL="0" indent="0">
              <a:buNone/>
            </a:pPr>
            <a:r>
              <a:rPr lang="en-US" sz="2400" dirty="0"/>
              <a:t>Quality metrics can be used to:</a:t>
            </a:r>
          </a:p>
          <a:p>
            <a:r>
              <a:rPr lang="en-US" sz="2000" dirty="0"/>
              <a:t>Spot trends in performance (good and bad) </a:t>
            </a:r>
          </a:p>
          <a:p>
            <a:r>
              <a:rPr lang="en-US" sz="2000" dirty="0"/>
              <a:t>Adjust processes per institutional goals and objectives</a:t>
            </a:r>
          </a:p>
          <a:p>
            <a:r>
              <a:rPr lang="en-US" sz="2000" dirty="0"/>
              <a:t>Compare alternative processes</a:t>
            </a:r>
          </a:p>
          <a:p>
            <a:r>
              <a:rPr lang="en-US" sz="2000" dirty="0"/>
              <a:t>Compare to both inside and outside benchmarks (best practices)</a:t>
            </a:r>
          </a:p>
          <a:p>
            <a:r>
              <a:rPr lang="en-US" sz="2000" dirty="0"/>
              <a:t>Predict performance</a:t>
            </a:r>
          </a:p>
          <a:p>
            <a:r>
              <a:rPr lang="en-US" sz="2000" dirty="0"/>
              <a:t>Support resource-related requests</a:t>
            </a:r>
          </a:p>
          <a:p>
            <a:pPr marL="0" indent="0">
              <a:buNone/>
            </a:pPr>
            <a:endParaRPr lang="en-US" dirty="0"/>
          </a:p>
        </p:txBody>
      </p:sp>
      <p:sp>
        <p:nvSpPr>
          <p:cNvPr id="4" name="Title 1">
            <a:extLst>
              <a:ext uri="{FF2B5EF4-FFF2-40B4-BE49-F238E27FC236}">
                <a16:creationId xmlns:a16="http://schemas.microsoft.com/office/drawing/2014/main" id="{3122ACEA-CFA0-458A-8250-1493E9E04C41}"/>
              </a:ext>
            </a:extLst>
          </p:cNvPr>
          <p:cNvSpPr>
            <a:spLocks noGrp="1"/>
          </p:cNvSpPr>
          <p:nvPr>
            <p:ph type="title"/>
          </p:nvPr>
        </p:nvSpPr>
        <p:spPr>
          <a:xfrm>
            <a:off x="457200" y="274638"/>
            <a:ext cx="8229600" cy="1290637"/>
          </a:xfrm>
        </p:spPr>
        <p:txBody>
          <a:bodyPr/>
          <a:lstStyle/>
          <a:p>
            <a:r>
              <a:rPr lang="en-US" dirty="0"/>
              <a:t>How are Quality Indicators/Quality Measures Used?</a:t>
            </a:r>
          </a:p>
        </p:txBody>
      </p:sp>
    </p:spTree>
    <p:extLst>
      <p:ext uri="{BB962C8B-B14F-4D97-AF65-F5344CB8AC3E}">
        <p14:creationId xmlns:p14="http://schemas.microsoft.com/office/powerpoint/2010/main" val="3130476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A5D553-8CF7-4CAF-8896-8A6EE9388A07}"/>
              </a:ext>
            </a:extLst>
          </p:cNvPr>
          <p:cNvSpPr>
            <a:spLocks noGrp="1"/>
          </p:cNvSpPr>
          <p:nvPr>
            <p:ph idx="1"/>
          </p:nvPr>
        </p:nvSpPr>
        <p:spPr/>
        <p:txBody>
          <a:bodyPr/>
          <a:lstStyle/>
          <a:p>
            <a:r>
              <a:rPr lang="en-US" sz="2400" dirty="0">
                <a:solidFill>
                  <a:srgbClr val="FF0000"/>
                </a:solidFill>
                <a:effectLst>
                  <a:outerShdw blurRad="38100" dist="38100" dir="2700000" algn="tl">
                    <a:srgbClr val="000000">
                      <a:alpha val="43137"/>
                    </a:srgbClr>
                  </a:outerShdw>
                </a:effectLst>
              </a:rPr>
              <a:t>Effective</a:t>
            </a:r>
            <a:r>
              <a:rPr lang="en-US" sz="2400" dirty="0">
                <a:solidFill>
                  <a:prstClr val="black"/>
                </a:solidFill>
              </a:rPr>
              <a:t> quality metrics should:</a:t>
            </a:r>
          </a:p>
          <a:p>
            <a:pPr lvl="1"/>
            <a:r>
              <a:rPr lang="en-US" sz="2000" dirty="0">
                <a:solidFill>
                  <a:prstClr val="black"/>
                </a:solidFill>
              </a:rPr>
              <a:t>Be monitored and trackable</a:t>
            </a:r>
          </a:p>
          <a:p>
            <a:pPr lvl="2"/>
            <a:r>
              <a:rPr lang="en-US" sz="1800" dirty="0">
                <a:solidFill>
                  <a:prstClr val="black"/>
                </a:solidFill>
              </a:rPr>
              <a:t>Ability exists to monitor the metric on an on-going basis</a:t>
            </a:r>
          </a:p>
          <a:p>
            <a:pPr lvl="1"/>
            <a:r>
              <a:rPr lang="en-US" sz="2000" dirty="0">
                <a:solidFill>
                  <a:prstClr val="black"/>
                </a:solidFill>
              </a:rPr>
              <a:t>Be useful</a:t>
            </a:r>
          </a:p>
          <a:p>
            <a:pPr lvl="2"/>
            <a:r>
              <a:rPr lang="en-US" sz="1800" dirty="0">
                <a:solidFill>
                  <a:prstClr val="black"/>
                </a:solidFill>
              </a:rPr>
              <a:t>Metric should be used to inform decision making, e.g. improve a situation or validate an approach being used</a:t>
            </a:r>
          </a:p>
          <a:p>
            <a:pPr lvl="2"/>
            <a:r>
              <a:rPr lang="en-US" sz="1800" dirty="0">
                <a:solidFill>
                  <a:prstClr val="black"/>
                </a:solidFill>
              </a:rPr>
              <a:t>Simply collecting and reporting data isn’t particularly helpful</a:t>
            </a:r>
          </a:p>
          <a:p>
            <a:r>
              <a:rPr lang="en-US" sz="2400" dirty="0"/>
              <a:t>Associate Director of the West Haven CSP Coordinating Center’s Quality Program will share the process they use to select appropriate quality metrics for their program. </a:t>
            </a:r>
          </a:p>
        </p:txBody>
      </p:sp>
      <p:sp>
        <p:nvSpPr>
          <p:cNvPr id="4" name="Title 1">
            <a:extLst>
              <a:ext uri="{FF2B5EF4-FFF2-40B4-BE49-F238E27FC236}">
                <a16:creationId xmlns:a16="http://schemas.microsoft.com/office/drawing/2014/main" id="{66CA7D45-C6EC-44CA-8BA2-CB7DFBB2244C}"/>
              </a:ext>
            </a:extLst>
          </p:cNvPr>
          <p:cNvSpPr>
            <a:spLocks noGrp="1"/>
          </p:cNvSpPr>
          <p:nvPr>
            <p:ph type="title"/>
          </p:nvPr>
        </p:nvSpPr>
        <p:spPr>
          <a:xfrm>
            <a:off x="457200" y="274638"/>
            <a:ext cx="8229600" cy="1290637"/>
          </a:xfrm>
        </p:spPr>
        <p:txBody>
          <a:bodyPr/>
          <a:lstStyle/>
          <a:p>
            <a:r>
              <a:rPr lang="en-US" dirty="0"/>
              <a:t>Selecting Appropriate Quality Indicators/Quality Measures</a:t>
            </a:r>
          </a:p>
        </p:txBody>
      </p:sp>
    </p:spTree>
    <p:extLst>
      <p:ext uri="{BB962C8B-B14F-4D97-AF65-F5344CB8AC3E}">
        <p14:creationId xmlns:p14="http://schemas.microsoft.com/office/powerpoint/2010/main" val="3234809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D370BDE-4CCE-4DE9-B2DB-55536B25E54E}"/>
              </a:ext>
            </a:extLst>
          </p:cNvPr>
          <p:cNvSpPr txBox="1">
            <a:spLocks/>
          </p:cNvSpPr>
          <p:nvPr/>
        </p:nvSpPr>
        <p:spPr>
          <a:xfrm>
            <a:off x="546354" y="1534667"/>
            <a:ext cx="2629120" cy="378541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775"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 Cooperative Studies Program (CSP)</a:t>
            </a:r>
            <a:endPar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2EB276-EE49-44A4-9D08-20229B310882}"/>
              </a:ext>
            </a:extLst>
          </p:cNvPr>
          <p:cNvSpPr/>
          <p:nvPr/>
        </p:nvSpPr>
        <p:spPr>
          <a:xfrm>
            <a:off x="4126858" y="862868"/>
            <a:ext cx="4572000" cy="5355312"/>
          </a:xfrm>
          <a:prstGeom prst="rect">
            <a:avLst/>
          </a:prstGeom>
          <a:ln>
            <a:noFill/>
          </a:ln>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CSP is a division of VA Office of Research and Development (ORD)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CSP is responsible for the planning, conduct, and analysis of national multi-site studies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Cooperative Studies Program includes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Five CSP Clinical Trials Coordinating Centers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Four CSP Epidemiological Centers (CSPECs)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CSP Clinical Research Pharmacy Coordinating Center (CSPCRPCC)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Ten Network Of Dedicated Enrollment Sites (NODES)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CSP, through the CSPCC assigned to a study, serves as the study sponsor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a:extLst>
              <a:ext uri="{FF2B5EF4-FFF2-40B4-BE49-F238E27FC236}">
                <a16:creationId xmlns:a16="http://schemas.microsoft.com/office/drawing/2014/main" id="{264D636B-4AEA-448F-BC5A-F186EB4FD690}"/>
              </a:ext>
            </a:extLst>
          </p:cNvPr>
          <p:cNvCxnSpPr/>
          <p:nvPr/>
        </p:nvCxnSpPr>
        <p:spPr>
          <a:xfrm>
            <a:off x="4126858" y="6096000"/>
            <a:ext cx="434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30974F3-5632-4C11-9DF8-28F55D421FEE}"/>
              </a:ext>
            </a:extLst>
          </p:cNvPr>
          <p:cNvCxnSpPr/>
          <p:nvPr/>
        </p:nvCxnSpPr>
        <p:spPr>
          <a:xfrm>
            <a:off x="4126858" y="762000"/>
            <a:ext cx="434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DAF2498-8674-46B2-9C1F-5AFBAD6F30A1}"/>
              </a:ext>
            </a:extLst>
          </p:cNvPr>
          <p:cNvSpPr>
            <a:spLocks noGrp="1"/>
          </p:cNvSpPr>
          <p:nvPr>
            <p:ph type="sldNum" sz="quarter" idx="12"/>
          </p:nvPr>
        </p:nvSpPr>
        <p:spPr/>
        <p:txBody>
          <a:bodyPr/>
          <a:lstStyle/>
          <a:p>
            <a:fld id="{F64AF51A-89D4-4CA9-B3EC-70151C00A104}" type="slidenum">
              <a:rPr lang="en-US" smtClean="0"/>
              <a:t>19</a:t>
            </a:fld>
            <a:endParaRPr lang="en-US"/>
          </a:p>
        </p:txBody>
      </p:sp>
    </p:spTree>
    <p:extLst>
      <p:ext uri="{BB962C8B-B14F-4D97-AF65-F5344CB8AC3E}">
        <p14:creationId xmlns:p14="http://schemas.microsoft.com/office/powerpoint/2010/main" val="356285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F986-DAE4-4160-8F2E-C7AE8A209339}"/>
              </a:ext>
            </a:extLst>
          </p:cNvPr>
          <p:cNvSpPr>
            <a:spLocks noGrp="1"/>
          </p:cNvSpPr>
          <p:nvPr>
            <p:ph type="title"/>
          </p:nvPr>
        </p:nvSpPr>
        <p:spPr/>
        <p:txBody>
          <a:bodyPr/>
          <a:lstStyle/>
          <a:p>
            <a:r>
              <a:rPr lang="en-US" dirty="0"/>
              <a:t>Ensuring the Effective Operation of the Facility Research Program </a:t>
            </a:r>
          </a:p>
        </p:txBody>
      </p:sp>
      <p:sp>
        <p:nvSpPr>
          <p:cNvPr id="3" name="Content Placeholder 2">
            <a:extLst>
              <a:ext uri="{FF2B5EF4-FFF2-40B4-BE49-F238E27FC236}">
                <a16:creationId xmlns:a16="http://schemas.microsoft.com/office/drawing/2014/main" id="{6BD2A6BB-6517-4EBA-B60F-08B8E3FCE2F4}"/>
              </a:ext>
            </a:extLst>
          </p:cNvPr>
          <p:cNvSpPr>
            <a:spLocks noGrp="1"/>
          </p:cNvSpPr>
          <p:nvPr>
            <p:ph idx="1"/>
          </p:nvPr>
        </p:nvSpPr>
        <p:spPr/>
        <p:txBody>
          <a:bodyPr/>
          <a:lstStyle/>
          <a:p>
            <a:r>
              <a:rPr lang="en-US" sz="2000" dirty="0"/>
              <a:t>The R&amp;D Committee is also responsible for ensuring the effective operation of the facility research program through oversight of all R&amp;D Committee subcommittees and the facility’s research portfolio.</a:t>
            </a:r>
          </a:p>
          <a:p>
            <a:r>
              <a:rPr lang="en-US" sz="2000" dirty="0"/>
              <a:t>The R&amp;D Committee accomplishes this by:</a:t>
            </a:r>
            <a:r>
              <a:rPr lang="en-US" sz="2400" dirty="0"/>
              <a:t> </a:t>
            </a:r>
          </a:p>
          <a:p>
            <a:pPr lvl="1"/>
            <a:r>
              <a:rPr lang="en-US" sz="1800" dirty="0"/>
              <a:t>Reviewing the operations of all research-related committees and subcommittees as an ongoing function, and</a:t>
            </a:r>
          </a:p>
          <a:p>
            <a:pPr lvl="1"/>
            <a:r>
              <a:rPr lang="en-US" sz="1800" dirty="0"/>
              <a:t>Maintaining awareness of the state of the facility’s research portfolio.</a:t>
            </a:r>
          </a:p>
          <a:p>
            <a:r>
              <a:rPr lang="en-US" sz="2000" dirty="0"/>
              <a:t>The R&amp;D Committee reviews all research related committees and subcommittees at least annually in part by:  reviewing the minutes of each subcommittee that reviews VA research protocols; by close communication with the subcommittees; and through Quality Assurance and Quality Improvement Activities (VHA Directive 1200.01 paragraph 6f).</a:t>
            </a:r>
          </a:p>
          <a:p>
            <a:pPr marL="0" indent="0">
              <a:buNone/>
            </a:pPr>
            <a:endParaRPr lang="en-US" sz="2200" dirty="0"/>
          </a:p>
        </p:txBody>
      </p:sp>
    </p:spTree>
    <p:extLst>
      <p:ext uri="{BB962C8B-B14F-4D97-AF65-F5344CB8AC3E}">
        <p14:creationId xmlns:p14="http://schemas.microsoft.com/office/powerpoint/2010/main" val="51197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D370BDE-4CCE-4DE9-B2DB-55536B25E54E}"/>
              </a:ext>
            </a:extLst>
          </p:cNvPr>
          <p:cNvSpPr txBox="1">
            <a:spLocks/>
          </p:cNvSpPr>
          <p:nvPr/>
        </p:nvSpPr>
        <p:spPr>
          <a:xfrm>
            <a:off x="546354" y="1534667"/>
            <a:ext cx="2629120" cy="378541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775"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Quality Assurance/ Quality Control </a:t>
            </a: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2EB276-EE49-44A4-9D08-20229B310882}"/>
              </a:ext>
            </a:extLst>
          </p:cNvPr>
          <p:cNvSpPr/>
          <p:nvPr/>
        </p:nvSpPr>
        <p:spPr>
          <a:xfrm>
            <a:off x="4025645" y="575842"/>
            <a:ext cx="4755193" cy="6155531"/>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planned &amp; systematic actions that are established to ensure that the activity is performed and the data is generated, documented, and reported in compliance with GCP (Good Clinical Practice) and applicable regulatory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methods used to assure and control the quality of the activity should be proportionate to the risks inherent in the activity and the importance of the information collected.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a:extLst>
              <a:ext uri="{FF2B5EF4-FFF2-40B4-BE49-F238E27FC236}">
                <a16:creationId xmlns:a16="http://schemas.microsoft.com/office/drawing/2014/main" id="{264D636B-4AEA-448F-BC5A-F186EB4FD690}"/>
              </a:ext>
            </a:extLst>
          </p:cNvPr>
          <p:cNvCxnSpPr/>
          <p:nvPr/>
        </p:nvCxnSpPr>
        <p:spPr>
          <a:xfrm>
            <a:off x="4191000" y="3886200"/>
            <a:ext cx="434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C6537AC-FC7E-4D7D-A063-F72CA550EA52}"/>
              </a:ext>
            </a:extLst>
          </p:cNvPr>
          <p:cNvSpPr>
            <a:spLocks noGrp="1"/>
          </p:cNvSpPr>
          <p:nvPr>
            <p:ph type="sldNum" sz="quarter" idx="12"/>
          </p:nvPr>
        </p:nvSpPr>
        <p:spPr/>
        <p:txBody>
          <a:bodyPr/>
          <a:lstStyle/>
          <a:p>
            <a:fld id="{F64AF51A-89D4-4CA9-B3EC-70151C00A104}" type="slidenum">
              <a:rPr lang="en-US" smtClean="0"/>
              <a:t>20</a:t>
            </a:fld>
            <a:endParaRPr lang="en-US"/>
          </a:p>
        </p:txBody>
      </p:sp>
    </p:spTree>
    <p:extLst>
      <p:ext uri="{BB962C8B-B14F-4D97-AF65-F5344CB8AC3E}">
        <p14:creationId xmlns:p14="http://schemas.microsoft.com/office/powerpoint/2010/main" val="4198478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27696DA-948A-4AA2-9260-EAC1D469669A}"/>
              </a:ext>
            </a:extLst>
          </p:cNvPr>
          <p:cNvSpPr txBox="1">
            <a:spLocks/>
          </p:cNvSpPr>
          <p:nvPr/>
        </p:nvSpPr>
        <p:spPr>
          <a:xfrm>
            <a:off x="363161" y="629266"/>
            <a:ext cx="2913439" cy="162232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a:t>
            </a:r>
            <a:r>
              <a:rPr kumimoji="0" lang="en-US" sz="2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Quality Management </a:t>
            </a:r>
            <a:r>
              <a:rPr kumimoji="0" lang="en-US" sz="2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system should use a risk-based approach</a:t>
            </a:r>
          </a:p>
        </p:txBody>
      </p:sp>
      <p:sp>
        <p:nvSpPr>
          <p:cNvPr id="12" name="Content Placeholder 2">
            <a:extLst>
              <a:ext uri="{FF2B5EF4-FFF2-40B4-BE49-F238E27FC236}">
                <a16:creationId xmlns:a16="http://schemas.microsoft.com/office/drawing/2014/main" id="{0D370BDE-4CCE-4DE9-B2DB-55536B25E54E}"/>
              </a:ext>
            </a:extLst>
          </p:cNvPr>
          <p:cNvSpPr txBox="1">
            <a:spLocks/>
          </p:cNvSpPr>
          <p:nvPr/>
        </p:nvSpPr>
        <p:spPr>
          <a:xfrm>
            <a:off x="486698" y="2438400"/>
            <a:ext cx="2629120" cy="378541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Critical Process &amp; Data Identification</a:t>
            </a: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Risk Identification</a:t>
            </a: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Risk Evaluation</a:t>
            </a: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Risk Control</a:t>
            </a: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Risk Communication </a:t>
            </a: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Risk Review</a:t>
            </a: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Risk Reporting</a:t>
            </a: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B31BA013-B65E-485A-AB85-414AB9E9551C}"/>
              </a:ext>
            </a:extLst>
          </p:cNvPr>
          <p:cNvPicPr>
            <a:picLocks noChangeAspect="1"/>
          </p:cNvPicPr>
          <p:nvPr/>
        </p:nvPicPr>
        <p:blipFill>
          <a:blip r:embed="rId3"/>
          <a:stretch>
            <a:fillRect/>
          </a:stretch>
        </p:blipFill>
        <p:spPr>
          <a:xfrm>
            <a:off x="4202719" y="807593"/>
            <a:ext cx="4217851" cy="5239568"/>
          </a:xfrm>
          <a:prstGeom prst="rect">
            <a:avLst/>
          </a:prstGeom>
          <a:effectLst/>
        </p:spPr>
      </p:pic>
      <p:cxnSp>
        <p:nvCxnSpPr>
          <p:cNvPr id="3" name="Straight Connector 2">
            <a:extLst>
              <a:ext uri="{FF2B5EF4-FFF2-40B4-BE49-F238E27FC236}">
                <a16:creationId xmlns:a16="http://schemas.microsoft.com/office/drawing/2014/main" id="{E76880CC-AB2B-4941-9650-1DFAEFAB043B}"/>
              </a:ext>
            </a:extLst>
          </p:cNvPr>
          <p:cNvCxnSpPr>
            <a:cxnSpLocks/>
          </p:cNvCxnSpPr>
          <p:nvPr/>
        </p:nvCxnSpPr>
        <p:spPr>
          <a:xfrm>
            <a:off x="228600" y="219028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DAC1B02-57DA-4920-ACE2-C3A92799AF3F}"/>
              </a:ext>
            </a:extLst>
          </p:cNvPr>
          <p:cNvSpPr>
            <a:spLocks noGrp="1"/>
          </p:cNvSpPr>
          <p:nvPr>
            <p:ph type="sldNum" sz="quarter" idx="12"/>
          </p:nvPr>
        </p:nvSpPr>
        <p:spPr/>
        <p:txBody>
          <a:bodyPr/>
          <a:lstStyle/>
          <a:p>
            <a:fld id="{F64AF51A-89D4-4CA9-B3EC-70151C00A104}" type="slidenum">
              <a:rPr lang="en-US" smtClean="0"/>
              <a:t>21</a:t>
            </a:fld>
            <a:endParaRPr lang="en-US"/>
          </a:p>
        </p:txBody>
      </p:sp>
    </p:spTree>
    <p:extLst>
      <p:ext uri="{BB962C8B-B14F-4D97-AF65-F5344CB8AC3E}">
        <p14:creationId xmlns:p14="http://schemas.microsoft.com/office/powerpoint/2010/main" val="1746822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D370BDE-4CCE-4DE9-B2DB-55536B25E54E}"/>
              </a:ext>
            </a:extLst>
          </p:cNvPr>
          <p:cNvSpPr txBox="1">
            <a:spLocks/>
          </p:cNvSpPr>
          <p:nvPr/>
        </p:nvSpPr>
        <p:spPr>
          <a:xfrm>
            <a:off x="546354" y="1534667"/>
            <a:ext cx="2629120" cy="378541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775"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CSP Quality Management System(QMS)</a:t>
            </a:r>
            <a:endPar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2EB276-EE49-44A4-9D08-20229B310882}"/>
              </a:ext>
            </a:extLst>
          </p:cNvPr>
          <p:cNvSpPr/>
          <p:nvPr/>
        </p:nvSpPr>
        <p:spPr>
          <a:xfrm>
            <a:off x="4025646" y="668176"/>
            <a:ext cx="4572000" cy="5416868"/>
          </a:xfrm>
          <a:prstGeom prst="rect">
            <a:avLst/>
          </a:prstGeom>
          <a:ln>
            <a:noFill/>
          </a:ln>
        </p:spPr>
        <p:txBody>
          <a:bodyPr>
            <a:spAutoFit/>
          </a:bodyPr>
          <a:lstStyle/>
          <a:p>
            <a:pPr marL="0" marR="0" lvl="0" indent="0" algn="l" defTabSz="457200" rtl="0" eaLnBrk="0" fontAlgn="base" latinLnBrk="0" hangingPunct="0">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The scope of the QMS is specifically defined as the services related to Coordinating Center support of national multicenter clinical research studies for the CSP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West Haven Quality Objectives are the metrics that have been identified, based on an assessment of risk, to evaluate our center against the CSP Quality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cxnSp>
        <p:nvCxnSpPr>
          <p:cNvPr id="6" name="Straight Connector 5">
            <a:extLst>
              <a:ext uri="{FF2B5EF4-FFF2-40B4-BE49-F238E27FC236}">
                <a16:creationId xmlns:a16="http://schemas.microsoft.com/office/drawing/2014/main" id="{264D636B-4AEA-448F-BC5A-F186EB4FD690}"/>
              </a:ext>
            </a:extLst>
          </p:cNvPr>
          <p:cNvCxnSpPr>
            <a:cxnSpLocks/>
          </p:cNvCxnSpPr>
          <p:nvPr/>
        </p:nvCxnSpPr>
        <p:spPr>
          <a:xfrm>
            <a:off x="4025646" y="312420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5151A7E-8836-4C30-B45D-B63656E76D0E}"/>
              </a:ext>
            </a:extLst>
          </p:cNvPr>
          <p:cNvSpPr>
            <a:spLocks noGrp="1"/>
          </p:cNvSpPr>
          <p:nvPr>
            <p:ph type="sldNum" sz="quarter" idx="12"/>
          </p:nvPr>
        </p:nvSpPr>
        <p:spPr/>
        <p:txBody>
          <a:bodyPr/>
          <a:lstStyle/>
          <a:p>
            <a:fld id="{F64AF51A-89D4-4CA9-B3EC-70151C00A104}" type="slidenum">
              <a:rPr lang="en-US" smtClean="0"/>
              <a:t>22</a:t>
            </a:fld>
            <a:endParaRPr lang="en-US"/>
          </a:p>
        </p:txBody>
      </p:sp>
    </p:spTree>
    <p:extLst>
      <p:ext uri="{BB962C8B-B14F-4D97-AF65-F5344CB8AC3E}">
        <p14:creationId xmlns:p14="http://schemas.microsoft.com/office/powerpoint/2010/main" val="4260642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1A0382-F468-41F7-A1C4-A692DD623536}"/>
              </a:ext>
            </a:extLst>
          </p:cNvPr>
          <p:cNvSpPr>
            <a:spLocks noGrp="1"/>
          </p:cNvSpPr>
          <p:nvPr>
            <p:ph type="title"/>
          </p:nvPr>
        </p:nvSpPr>
        <p:spPr>
          <a:xfrm>
            <a:off x="628650" y="1580158"/>
            <a:ext cx="2620772" cy="3697685"/>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CSP Quality Policy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40030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291DD5-7B2B-47F0-8383-B7F5828A9DB2}"/>
              </a:ext>
            </a:extLst>
          </p:cNvPr>
          <p:cNvSpPr>
            <a:spLocks noGrp="1"/>
          </p:cNvSpPr>
          <p:nvPr>
            <p:ph idx="1"/>
          </p:nvPr>
        </p:nvSpPr>
        <p:spPr>
          <a:xfrm>
            <a:off x="3732024" y="1097280"/>
            <a:ext cx="5170802" cy="4786162"/>
          </a:xfrm>
        </p:spPr>
        <p:txBody>
          <a:bodyPr anchor="ctr">
            <a:normAutofit/>
          </a:bodyPr>
          <a:lstStyle/>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We are committed to improving Veteran and National Healthcare by conducting cooperative research studies that are well-designed, produce high quality data, protect research participants and comply with applicable requirements and standards, while continuously improving the quality management system. </a:t>
            </a:r>
          </a:p>
        </p:txBody>
      </p:sp>
      <p:sp>
        <p:nvSpPr>
          <p:cNvPr id="4" name="Slide Number Placeholder 3">
            <a:extLst>
              <a:ext uri="{FF2B5EF4-FFF2-40B4-BE49-F238E27FC236}">
                <a16:creationId xmlns:a16="http://schemas.microsoft.com/office/drawing/2014/main" id="{9ACE2D97-9274-4EA7-80EB-E7576C7DE637}"/>
              </a:ext>
            </a:extLst>
          </p:cNvPr>
          <p:cNvSpPr>
            <a:spLocks noGrp="1"/>
          </p:cNvSpPr>
          <p:nvPr>
            <p:ph type="sldNum" sz="quarter" idx="12"/>
          </p:nvPr>
        </p:nvSpPr>
        <p:spPr/>
        <p:txBody>
          <a:bodyPr/>
          <a:lstStyle/>
          <a:p>
            <a:fld id="{F64AF51A-89D4-4CA9-B3EC-70151C00A104}" type="slidenum">
              <a:rPr lang="en-US" smtClean="0"/>
              <a:t>23</a:t>
            </a:fld>
            <a:endParaRPr lang="en-US"/>
          </a:p>
        </p:txBody>
      </p:sp>
    </p:spTree>
    <p:extLst>
      <p:ext uri="{BB962C8B-B14F-4D97-AF65-F5344CB8AC3E}">
        <p14:creationId xmlns:p14="http://schemas.microsoft.com/office/powerpoint/2010/main" val="2751926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C80673E-BBA8-4C3E-87EC-D882F10BE335}"/>
              </a:ext>
            </a:extLst>
          </p:cNvPr>
          <p:cNvGraphicFramePr>
            <a:graphicFrameLocks noGrp="1"/>
          </p:cNvGraphicFramePr>
          <p:nvPr/>
        </p:nvGraphicFramePr>
        <p:xfrm>
          <a:off x="361305" y="1299480"/>
          <a:ext cx="8193761" cy="4576241"/>
        </p:xfrm>
        <a:graphic>
          <a:graphicData uri="http://schemas.openxmlformats.org/drawingml/2006/table">
            <a:tbl>
              <a:tblPr firstRow="1" firstCol="1" lastRow="1" lastCol="1" bandRow="1" bandCol="1"/>
              <a:tblGrid>
                <a:gridCol w="1363809">
                  <a:extLst>
                    <a:ext uri="{9D8B030D-6E8A-4147-A177-3AD203B41FA5}">
                      <a16:colId xmlns:a16="http://schemas.microsoft.com/office/drawing/2014/main" val="3049158717"/>
                    </a:ext>
                  </a:extLst>
                </a:gridCol>
                <a:gridCol w="6829952">
                  <a:extLst>
                    <a:ext uri="{9D8B030D-6E8A-4147-A177-3AD203B41FA5}">
                      <a16:colId xmlns:a16="http://schemas.microsoft.com/office/drawing/2014/main" val="2062895464"/>
                    </a:ext>
                  </a:extLst>
                </a:gridCol>
              </a:tblGrid>
              <a:tr h="1014245">
                <a:tc>
                  <a:txBody>
                    <a:bodyPr/>
                    <a:lstStyle/>
                    <a:p>
                      <a:pPr marL="64008" marR="54864" algn="ctr" fontAlgn="t">
                        <a:lnSpc>
                          <a:spcPts val="1935"/>
                        </a:lnSpc>
                        <a:spcBef>
                          <a:spcPts val="0"/>
                        </a:spcBef>
                        <a:spcAft>
                          <a:spcPts val="0"/>
                        </a:spcAft>
                      </a:pPr>
                      <a:endParaRPr lang="en-US" sz="2100" b="1" i="0" u="none" strike="noStrike" dirty="0">
                        <a:effectLst/>
                        <a:latin typeface="+mn-lt"/>
                        <a:ea typeface="Calibri" panose="020F0502020204030204" pitchFamily="34" charset="0"/>
                        <a:cs typeface="Times New Roman" panose="02020603050405020304" pitchFamily="18" charset="0"/>
                      </a:endParaRPr>
                    </a:p>
                    <a:p>
                      <a:pPr marL="64008" marR="54864" algn="ctr" fontAlgn="t">
                        <a:lnSpc>
                          <a:spcPts val="1935"/>
                        </a:lnSpc>
                        <a:spcBef>
                          <a:spcPts val="0"/>
                        </a:spcBef>
                        <a:spcAft>
                          <a:spcPts val="0"/>
                        </a:spcAft>
                      </a:pPr>
                      <a:r>
                        <a:rPr lang="en-US" sz="1800" b="1" i="0" u="none" strike="noStrike" dirty="0">
                          <a:effectLst/>
                          <a:latin typeface="+mj-lt"/>
                          <a:ea typeface="Calibri" panose="020F0502020204030204" pitchFamily="34" charset="0"/>
                          <a:cs typeface="Times New Roman" panose="02020603050405020304" pitchFamily="18" charset="0"/>
                        </a:rPr>
                        <a:t>Goal as stated in</a:t>
                      </a:r>
                      <a:endParaRPr lang="en-US" sz="1800" b="0" i="0" u="none" strike="noStrike" dirty="0">
                        <a:effectLst/>
                        <a:latin typeface="+mj-lt"/>
                      </a:endParaRPr>
                    </a:p>
                    <a:p>
                      <a:pPr marL="64008" marR="54864" algn="ctr" fontAlgn="t">
                        <a:lnSpc>
                          <a:spcPts val="1875"/>
                        </a:lnSpc>
                        <a:spcBef>
                          <a:spcPts val="0"/>
                        </a:spcBef>
                        <a:spcAft>
                          <a:spcPts val="0"/>
                        </a:spcAft>
                      </a:pPr>
                      <a:r>
                        <a:rPr lang="en-US" sz="1800" b="1" i="0" u="none" strike="noStrike" dirty="0">
                          <a:solidFill>
                            <a:srgbClr val="000000"/>
                          </a:solidFill>
                          <a:effectLst/>
                          <a:latin typeface="+mj-lt"/>
                          <a:ea typeface="Calibri" panose="020F0502020204030204" pitchFamily="34" charset="0"/>
                          <a:cs typeface="Times New Roman" panose="02020603050405020304" pitchFamily="18" charset="0"/>
                        </a:rPr>
                        <a:t>Quality Policy</a:t>
                      </a:r>
                      <a:endParaRPr lang="en-US" sz="1800" b="0" i="0" u="none" strike="noStrike" dirty="0">
                        <a:effectLst/>
                        <a:latin typeface="+mj-lt"/>
                      </a:endParaRPr>
                    </a:p>
                  </a:txBody>
                  <a:tcPr marL="5503" marR="5503" marT="5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3EF"/>
                    </a:solidFill>
                  </a:tcPr>
                </a:tc>
                <a:tc>
                  <a:txBody>
                    <a:bodyPr/>
                    <a:lstStyle/>
                    <a:p>
                      <a:pPr marL="2404872" marR="2404872" algn="ctr" fontAlgn="t">
                        <a:spcBef>
                          <a:spcPts val="970"/>
                        </a:spcBef>
                        <a:spcAft>
                          <a:spcPts val="0"/>
                        </a:spcAft>
                      </a:pPr>
                      <a:r>
                        <a:rPr lang="en-US" sz="2100" b="1" i="0" u="heavy" strike="noStrike" dirty="0">
                          <a:solidFill>
                            <a:srgbClr val="000000"/>
                          </a:solidFill>
                          <a:effectLst/>
                          <a:latin typeface="+mn-lt"/>
                          <a:ea typeface="Calibri" panose="020F0502020204030204" pitchFamily="34" charset="0"/>
                          <a:cs typeface="Times New Roman" panose="02020603050405020304" pitchFamily="18" charset="0"/>
                        </a:rPr>
                        <a:t>WH-CSPCC Quality Objective Metric</a:t>
                      </a:r>
                      <a:endParaRPr lang="en-US" sz="2100" b="0" i="0" u="none" strike="noStrike" dirty="0">
                        <a:effectLst/>
                        <a:latin typeface="+mn-lt"/>
                      </a:endParaRPr>
                    </a:p>
                  </a:txBody>
                  <a:tcPr marL="5503" marR="5503" marT="5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3EF"/>
                    </a:solidFill>
                  </a:tcPr>
                </a:tc>
                <a:extLst>
                  <a:ext uri="{0D108BD9-81ED-4DB2-BD59-A6C34878D82A}">
                    <a16:rowId xmlns:a16="http://schemas.microsoft.com/office/drawing/2014/main" val="1502878530"/>
                  </a:ext>
                </a:extLst>
              </a:tr>
              <a:tr h="439172">
                <a:tc rowSpan="3">
                  <a:txBody>
                    <a:bodyPr/>
                    <a:lstStyle/>
                    <a:p>
                      <a:pPr marL="0" marR="0" algn="l" fontAlgn="t">
                        <a:spcBef>
                          <a:spcPts val="0"/>
                        </a:spcBef>
                        <a:spcAft>
                          <a:spcPts val="0"/>
                        </a:spcAft>
                      </a:pPr>
                      <a:r>
                        <a:rPr lang="en-US" sz="1800" b="0" i="0" u="none" strike="noStrike" dirty="0">
                          <a:effectLst/>
                          <a:latin typeface="+mn-lt"/>
                          <a:ea typeface="Calibri" panose="020F0502020204030204" pitchFamily="34" charset="0"/>
                          <a:cs typeface="Times New Roman" panose="02020603050405020304" pitchFamily="18" charset="0"/>
                        </a:rPr>
                        <a:t> </a:t>
                      </a:r>
                    </a:p>
                    <a:p>
                      <a:pPr marL="0" marR="0" algn="l" fontAlgn="t">
                        <a:spcBef>
                          <a:spcPts val="0"/>
                        </a:spcBef>
                        <a:spcAft>
                          <a:spcPts val="0"/>
                        </a:spcAft>
                      </a:pPr>
                      <a:r>
                        <a:rPr lang="en-US" sz="1800" b="1" i="0" u="none" strike="noStrike" dirty="0">
                          <a:effectLst/>
                          <a:latin typeface="+mn-lt"/>
                          <a:ea typeface="Calibri" panose="020F0502020204030204" pitchFamily="34" charset="0"/>
                          <a:cs typeface="Times New Roman" panose="02020603050405020304" pitchFamily="18" charset="0"/>
                        </a:rPr>
                        <a:t>STUDY DESIGN</a:t>
                      </a:r>
                      <a:endParaRPr lang="en-US" sz="1800" b="0" i="0" u="none" strike="noStrike" dirty="0">
                        <a:effectLst/>
                        <a:latin typeface="+mn-lt"/>
                        <a:cs typeface="Times New Roman" panose="02020603050405020304" pitchFamily="18" charset="0"/>
                      </a:endParaRPr>
                    </a:p>
                  </a:txBody>
                  <a:tcPr marL="52830" marR="52830" marT="26415" marB="26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ts val="1365"/>
                        </a:lnSpc>
                        <a:spcBef>
                          <a:spcPts val="5"/>
                        </a:spcBef>
                        <a:spcAft>
                          <a:spcPts val="0"/>
                        </a:spcAft>
                      </a:pPr>
                      <a:r>
                        <a:rPr lang="en-US" sz="1400" b="1" i="0" u="none" strike="noStrike">
                          <a:effectLst/>
                          <a:latin typeface="+mn-lt"/>
                          <a:ea typeface="Calibri" panose="020F0502020204030204" pitchFamily="34" charset="0"/>
                          <a:cs typeface="Times New Roman" panose="02020603050405020304" pitchFamily="18" charset="0"/>
                        </a:rPr>
                        <a:t>In any calendar year, submitted protocols will not reflect a third (or higher iteration) CSSEC submission.</a:t>
                      </a:r>
                      <a:endParaRPr lang="en-US" sz="1400" b="0" i="0" u="none" strike="noStrike">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037707"/>
                  </a:ext>
                </a:extLst>
              </a:tr>
              <a:tr h="282278">
                <a:tc vMerge="1">
                  <a:txBody>
                    <a:bodyPr/>
                    <a:lstStyle/>
                    <a:p>
                      <a:endParaRPr lang="en-US"/>
                    </a:p>
                  </a:txBody>
                  <a:tcPr/>
                </a:tc>
                <a:tc>
                  <a:txBody>
                    <a:bodyPr/>
                    <a:lstStyle/>
                    <a:p>
                      <a:pPr marL="0" marR="0" algn="l" fontAlgn="t">
                        <a:lnSpc>
                          <a:spcPts val="1360"/>
                        </a:lnSpc>
                        <a:spcBef>
                          <a:spcPts val="0"/>
                        </a:spcBef>
                        <a:spcAft>
                          <a:spcPts val="0"/>
                        </a:spcAft>
                      </a:pPr>
                      <a:r>
                        <a:rPr lang="en-US" sz="1400" b="1" i="0" u="none" strike="noStrike" dirty="0">
                          <a:effectLst/>
                          <a:latin typeface="+mn-lt"/>
                          <a:ea typeface="Calibri" panose="020F0502020204030204" pitchFamily="34" charset="0"/>
                          <a:cs typeface="Times New Roman" panose="02020603050405020304" pitchFamily="18" charset="0"/>
                        </a:rPr>
                        <a:t>In any calendar year, score of all CSSEC reviews are &lt;=22 (if we have submissions)</a:t>
                      </a:r>
                      <a:endParaRPr lang="en-US" sz="1400" b="0" i="0" u="none" strike="noStrike" dirty="0">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178099"/>
                  </a:ext>
                </a:extLst>
              </a:tr>
              <a:tr h="531173">
                <a:tc vMerge="1">
                  <a:txBody>
                    <a:bodyPr/>
                    <a:lstStyle/>
                    <a:p>
                      <a:endParaRPr lang="en-US"/>
                    </a:p>
                  </a:txBody>
                  <a:tcPr/>
                </a:tc>
                <a:tc>
                  <a:txBody>
                    <a:bodyPr/>
                    <a:lstStyle/>
                    <a:p>
                      <a:pPr marL="0" marR="0" algn="l" fontAlgn="t">
                        <a:lnSpc>
                          <a:spcPts val="1420"/>
                        </a:lnSpc>
                        <a:spcBef>
                          <a:spcPts val="20"/>
                        </a:spcBef>
                        <a:spcAft>
                          <a:spcPts val="0"/>
                        </a:spcAft>
                      </a:pPr>
                      <a:r>
                        <a:rPr lang="en-US" sz="1400" b="1" i="0" u="none" strike="noStrike" dirty="0">
                          <a:effectLst/>
                          <a:latin typeface="+mn-lt"/>
                          <a:ea typeface="Calibri" panose="020F0502020204030204" pitchFamily="34" charset="0"/>
                          <a:cs typeface="Times New Roman" panose="02020603050405020304" pitchFamily="18" charset="0"/>
                        </a:rPr>
                        <a:t>Actively recruiting studies are meeting 75% enrollment target within the previous calendar year.</a:t>
                      </a:r>
                      <a:endParaRPr lang="en-US" sz="1400" b="0" i="0" u="none" strike="noStrike" dirty="0">
                        <a:effectLst/>
                        <a:latin typeface="+mn-lt"/>
                        <a:cs typeface="Times New Roman" panose="02020603050405020304" pitchFamily="18" charset="0"/>
                      </a:endParaRPr>
                    </a:p>
                    <a:p>
                      <a:pPr marL="73152" marR="0" algn="l" fontAlgn="t">
                        <a:lnSpc>
                          <a:spcPts val="1420"/>
                        </a:lnSpc>
                        <a:spcBef>
                          <a:spcPts val="0"/>
                        </a:spcBef>
                        <a:spcAft>
                          <a:spcPts val="0"/>
                        </a:spcAft>
                      </a:pPr>
                      <a:r>
                        <a:rPr lang="en-US" sz="1400" b="0" i="1" u="none" strike="noStrike" dirty="0">
                          <a:effectLst/>
                          <a:latin typeface="+mn-lt"/>
                          <a:ea typeface="Calibri" panose="020F0502020204030204" pitchFamily="34" charset="0"/>
                          <a:cs typeface="Times New Roman" panose="02020603050405020304" pitchFamily="18" charset="0"/>
                        </a:rPr>
                        <a:t>Note</a:t>
                      </a:r>
                      <a:r>
                        <a:rPr lang="en-US" sz="1400" b="0" i="0" u="none" strike="noStrike" dirty="0">
                          <a:effectLst/>
                          <a:latin typeface="+mn-lt"/>
                          <a:ea typeface="Calibri" panose="020F0502020204030204" pitchFamily="34" charset="0"/>
                          <a:cs typeface="Times New Roman" panose="02020603050405020304" pitchFamily="18" charset="0"/>
                        </a:rPr>
                        <a:t>: 75% enrollment target goal is for after at least 1 year of enrollment</a:t>
                      </a:r>
                      <a:endParaRPr lang="en-US" sz="1400" b="0" i="0" u="none" strike="noStrike" dirty="0">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583679"/>
                  </a:ext>
                </a:extLst>
              </a:tr>
              <a:tr h="394088">
                <a:tc rowSpan="4">
                  <a:txBody>
                    <a:bodyPr/>
                    <a:lstStyle/>
                    <a:p>
                      <a:pPr marL="0" marR="0" algn="l" fontAlgn="t">
                        <a:spcBef>
                          <a:spcPts val="0"/>
                        </a:spcBef>
                        <a:spcAft>
                          <a:spcPts val="0"/>
                        </a:spcAft>
                      </a:pPr>
                      <a:r>
                        <a:rPr lang="en-US" sz="1800" b="0" i="0" u="none" strike="noStrike" dirty="0">
                          <a:effectLst/>
                          <a:latin typeface="+mn-lt"/>
                          <a:ea typeface="Calibri" panose="020F0502020204030204" pitchFamily="34" charset="0"/>
                          <a:cs typeface="Times New Roman" panose="02020603050405020304" pitchFamily="18" charset="0"/>
                        </a:rPr>
                        <a:t> </a:t>
                      </a:r>
                      <a:endParaRPr lang="en-US" sz="1800" b="0" i="0" u="none" strike="noStrike" dirty="0">
                        <a:effectLst/>
                        <a:latin typeface="+mn-lt"/>
                        <a:cs typeface="Times New Roman" panose="02020603050405020304" pitchFamily="18" charset="0"/>
                      </a:endParaRPr>
                    </a:p>
                    <a:p>
                      <a:pPr marL="0" marR="0" algn="l" fontAlgn="t">
                        <a:spcBef>
                          <a:spcPts val="25"/>
                        </a:spcBef>
                        <a:spcAft>
                          <a:spcPts val="0"/>
                        </a:spcAft>
                      </a:pPr>
                      <a:r>
                        <a:rPr lang="en-US" sz="1800" b="0" i="0" u="none" strike="noStrike" dirty="0">
                          <a:effectLst/>
                          <a:latin typeface="+mn-lt"/>
                          <a:ea typeface="Calibri" panose="020F0502020204030204" pitchFamily="34" charset="0"/>
                          <a:cs typeface="Times New Roman" panose="02020603050405020304" pitchFamily="18" charset="0"/>
                        </a:rPr>
                        <a:t> </a:t>
                      </a:r>
                    </a:p>
                    <a:p>
                      <a:pPr marL="0" marR="0" algn="l" fontAlgn="t">
                        <a:spcBef>
                          <a:spcPts val="25"/>
                        </a:spcBef>
                        <a:spcAft>
                          <a:spcPts val="0"/>
                        </a:spcAft>
                      </a:pPr>
                      <a:r>
                        <a:rPr lang="en-US" sz="1800" b="1" i="0" u="none" strike="noStrike" dirty="0">
                          <a:effectLst/>
                          <a:latin typeface="+mn-lt"/>
                          <a:ea typeface="Calibri" panose="020F0502020204030204" pitchFamily="34" charset="0"/>
                          <a:cs typeface="Times New Roman" panose="02020603050405020304" pitchFamily="18" charset="0"/>
                        </a:rPr>
                        <a:t>DATA INTEGRITY / QUALITY</a:t>
                      </a:r>
                      <a:endParaRPr lang="en-US" sz="1800" b="0" i="0" u="none" strike="noStrike" dirty="0">
                        <a:effectLst/>
                        <a:latin typeface="+mn-lt"/>
                        <a:cs typeface="Times New Roman" panose="02020603050405020304" pitchFamily="18" charset="0"/>
                      </a:endParaRPr>
                    </a:p>
                  </a:txBody>
                  <a:tcPr marL="52830" marR="52830" marT="26415" marB="26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ts val="1460"/>
                        </a:lnSpc>
                        <a:spcBef>
                          <a:spcPts val="0"/>
                        </a:spcBef>
                        <a:spcAft>
                          <a:spcPts val="0"/>
                        </a:spcAft>
                      </a:pPr>
                      <a:r>
                        <a:rPr lang="en-US" sz="1400" b="1" i="0" u="none" strike="noStrike">
                          <a:effectLst/>
                          <a:latin typeface="+mn-lt"/>
                          <a:ea typeface="Calibri" panose="020F0502020204030204" pitchFamily="34" charset="0"/>
                          <a:cs typeface="Times New Roman" panose="02020603050405020304" pitchFamily="18" charset="0"/>
                        </a:rPr>
                        <a:t>100% of local IRs reviewed/accepted/assigned by QMS within 30 calendar days after entered.</a:t>
                      </a:r>
                      <a:endParaRPr lang="en-US" sz="1400" b="0" i="0" u="none" strike="noStrike">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908279"/>
                  </a:ext>
                </a:extLst>
              </a:tr>
              <a:tr h="388572">
                <a:tc vMerge="1">
                  <a:txBody>
                    <a:bodyPr/>
                    <a:lstStyle/>
                    <a:p>
                      <a:endParaRPr lang="en-US"/>
                    </a:p>
                  </a:txBody>
                  <a:tcPr/>
                </a:tc>
                <a:tc>
                  <a:txBody>
                    <a:bodyPr/>
                    <a:lstStyle/>
                    <a:p>
                      <a:pPr marL="0" marR="0" algn="l" fontAlgn="t">
                        <a:lnSpc>
                          <a:spcPts val="1460"/>
                        </a:lnSpc>
                        <a:spcBef>
                          <a:spcPts val="0"/>
                        </a:spcBef>
                        <a:spcAft>
                          <a:spcPts val="0"/>
                        </a:spcAft>
                      </a:pPr>
                      <a:r>
                        <a:rPr lang="en-US" sz="1400" b="1" i="0" u="none" strike="noStrike">
                          <a:effectLst/>
                          <a:latin typeface="+mn-lt"/>
                          <a:ea typeface="Calibri" panose="020F0502020204030204" pitchFamily="34" charset="0"/>
                          <a:cs typeface="Times New Roman" panose="02020603050405020304" pitchFamily="18" charset="0"/>
                        </a:rPr>
                        <a:t>Lost to follow-up for primary outcome does not exceed 25% of the estimate used in the study design.</a:t>
                      </a:r>
                      <a:endParaRPr lang="en-US" sz="1400" b="0" i="0" u="none" strike="noStrike">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114325"/>
                  </a:ext>
                </a:extLst>
              </a:tr>
              <a:tr h="813491">
                <a:tc vMerge="1">
                  <a:txBody>
                    <a:bodyPr/>
                    <a:lstStyle/>
                    <a:p>
                      <a:endParaRPr lang="en-US"/>
                    </a:p>
                  </a:txBody>
                  <a:tcPr/>
                </a:tc>
                <a:tc>
                  <a:txBody>
                    <a:bodyPr/>
                    <a:lstStyle/>
                    <a:p>
                      <a:pPr marL="0" marR="0" algn="l" fontAlgn="t">
                        <a:lnSpc>
                          <a:spcPts val="1460"/>
                        </a:lnSpc>
                        <a:spcBef>
                          <a:spcPts val="0"/>
                        </a:spcBef>
                        <a:spcAft>
                          <a:spcPts val="0"/>
                        </a:spcAft>
                      </a:pPr>
                      <a:r>
                        <a:rPr lang="en-US" sz="1400" b="0" i="0" u="none" strike="noStrike" dirty="0">
                          <a:effectLst/>
                          <a:latin typeface="+mn-lt"/>
                          <a:ea typeface="Calibri" panose="020F0502020204030204" pitchFamily="34" charset="0"/>
                          <a:cs typeface="Times New Roman" panose="02020603050405020304" pitchFamily="18" charset="0"/>
                        </a:rPr>
                        <a:t>During first year of study recruitment: </a:t>
                      </a:r>
                      <a:r>
                        <a:rPr lang="en-US" sz="1400" b="1" i="0" u="none" strike="noStrike" dirty="0">
                          <a:effectLst/>
                          <a:latin typeface="+mn-lt"/>
                          <a:ea typeface="Calibri" panose="020F0502020204030204" pitchFamily="34" charset="0"/>
                          <a:cs typeface="Times New Roman" panose="02020603050405020304" pitchFamily="18" charset="0"/>
                        </a:rPr>
                        <a:t>Less than 10% of participants had a randomization in error.</a:t>
                      </a:r>
                      <a:endParaRPr lang="en-US" sz="1400" b="0" i="0" u="none" strike="noStrike" dirty="0">
                        <a:effectLst/>
                        <a:latin typeface="+mn-lt"/>
                        <a:cs typeface="Times New Roman" panose="02020603050405020304" pitchFamily="18" charset="0"/>
                      </a:endParaRPr>
                    </a:p>
                    <a:p>
                      <a:pPr marL="0" marR="0" algn="l" fontAlgn="t">
                        <a:lnSpc>
                          <a:spcPts val="1370"/>
                        </a:lnSpc>
                        <a:spcBef>
                          <a:spcPts val="0"/>
                        </a:spcBef>
                        <a:spcAft>
                          <a:spcPts val="0"/>
                        </a:spcAft>
                      </a:pPr>
                      <a:r>
                        <a:rPr lang="en-US" sz="1400" b="0" i="0" u="none" strike="noStrike" dirty="0">
                          <a:effectLst/>
                          <a:latin typeface="+mn-lt"/>
                          <a:ea typeface="Calibri" panose="020F0502020204030204" pitchFamily="34" charset="0"/>
                          <a:cs typeface="Times New Roman" panose="02020603050405020304" pitchFamily="18" charset="0"/>
                        </a:rPr>
                        <a:t>During subsequent years of study recruitment: </a:t>
                      </a:r>
                      <a:r>
                        <a:rPr lang="en-US" sz="1400" b="1" i="0" u="none" strike="noStrike" dirty="0">
                          <a:effectLst/>
                          <a:latin typeface="+mn-lt"/>
                          <a:ea typeface="Calibri" panose="020F0502020204030204" pitchFamily="34" charset="0"/>
                          <a:cs typeface="Times New Roman" panose="02020603050405020304" pitchFamily="18" charset="0"/>
                        </a:rPr>
                        <a:t>Less than 1% of participants had a randomization in error.</a:t>
                      </a:r>
                      <a:endParaRPr lang="en-US" sz="1400" b="0" i="0" u="none" strike="noStrike" dirty="0">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712637"/>
                  </a:ext>
                </a:extLst>
              </a:tr>
              <a:tr h="692956">
                <a:tc vMerge="1">
                  <a:txBody>
                    <a:bodyPr/>
                    <a:lstStyle/>
                    <a:p>
                      <a:endParaRPr lang="en-US"/>
                    </a:p>
                  </a:txBody>
                  <a:tcPr/>
                </a:tc>
                <a:tc>
                  <a:txBody>
                    <a:bodyPr/>
                    <a:lstStyle/>
                    <a:p>
                      <a:pPr marL="0" marR="0" algn="l" fontAlgn="t">
                        <a:spcBef>
                          <a:spcPts val="5"/>
                        </a:spcBef>
                        <a:spcAft>
                          <a:spcPts val="0"/>
                        </a:spcAft>
                      </a:pPr>
                      <a:r>
                        <a:rPr lang="en-US" sz="1400" b="1" i="0" u="none" strike="noStrike" dirty="0">
                          <a:effectLst/>
                          <a:latin typeface="+mn-lt"/>
                          <a:ea typeface="Calibri" panose="020F0502020204030204" pitchFamily="34" charset="0"/>
                          <a:cs typeface="Times New Roman" panose="02020603050405020304" pitchFamily="18" charset="0"/>
                        </a:rPr>
                        <a:t>90% of queries, related to eligibility criteria elements and primary outcomes, were closed within 60 days, for randomized participants.</a:t>
                      </a:r>
                      <a:endParaRPr lang="en-US" sz="1400" b="0" i="0" u="none" strike="noStrike" dirty="0">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547606"/>
                  </a:ext>
                </a:extLst>
              </a:tr>
            </a:tbl>
          </a:graphicData>
        </a:graphic>
      </p:graphicFrame>
      <p:sp>
        <p:nvSpPr>
          <p:cNvPr id="2" name="Slide Number Placeholder 1">
            <a:extLst>
              <a:ext uri="{FF2B5EF4-FFF2-40B4-BE49-F238E27FC236}">
                <a16:creationId xmlns:a16="http://schemas.microsoft.com/office/drawing/2014/main" id="{621F55B0-3FBD-441B-AD70-49E205AFBA34}"/>
              </a:ext>
            </a:extLst>
          </p:cNvPr>
          <p:cNvSpPr>
            <a:spLocks noGrp="1"/>
          </p:cNvSpPr>
          <p:nvPr>
            <p:ph type="sldNum" sz="quarter" idx="12"/>
          </p:nvPr>
        </p:nvSpPr>
        <p:spPr/>
        <p:txBody>
          <a:bodyPr/>
          <a:lstStyle/>
          <a:p>
            <a:fld id="{F64AF51A-89D4-4CA9-B3EC-70151C00A104}" type="slidenum">
              <a:rPr lang="en-US" smtClean="0"/>
              <a:t>24</a:t>
            </a:fld>
            <a:endParaRPr lang="en-US"/>
          </a:p>
        </p:txBody>
      </p:sp>
    </p:spTree>
    <p:extLst>
      <p:ext uri="{BB962C8B-B14F-4D97-AF65-F5344CB8AC3E}">
        <p14:creationId xmlns:p14="http://schemas.microsoft.com/office/powerpoint/2010/main" val="2248690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C80673E-BBA8-4C3E-87EC-D882F10BE335}"/>
              </a:ext>
            </a:extLst>
          </p:cNvPr>
          <p:cNvGraphicFramePr>
            <a:graphicFrameLocks noGrp="1"/>
          </p:cNvGraphicFramePr>
          <p:nvPr/>
        </p:nvGraphicFramePr>
        <p:xfrm>
          <a:off x="361305" y="1299481"/>
          <a:ext cx="8193761" cy="5020750"/>
        </p:xfrm>
        <a:graphic>
          <a:graphicData uri="http://schemas.openxmlformats.org/drawingml/2006/table">
            <a:tbl>
              <a:tblPr firstRow="1" firstCol="1" lastRow="1" lastCol="1" bandRow="1" bandCol="1"/>
              <a:tblGrid>
                <a:gridCol w="1363809">
                  <a:extLst>
                    <a:ext uri="{9D8B030D-6E8A-4147-A177-3AD203B41FA5}">
                      <a16:colId xmlns:a16="http://schemas.microsoft.com/office/drawing/2014/main" val="3049158717"/>
                    </a:ext>
                  </a:extLst>
                </a:gridCol>
                <a:gridCol w="6829952">
                  <a:extLst>
                    <a:ext uri="{9D8B030D-6E8A-4147-A177-3AD203B41FA5}">
                      <a16:colId xmlns:a16="http://schemas.microsoft.com/office/drawing/2014/main" val="2062895464"/>
                    </a:ext>
                  </a:extLst>
                </a:gridCol>
              </a:tblGrid>
              <a:tr h="893994">
                <a:tc>
                  <a:txBody>
                    <a:bodyPr/>
                    <a:lstStyle/>
                    <a:p>
                      <a:pPr marL="64008" marR="54864" algn="ctr" fontAlgn="t">
                        <a:lnSpc>
                          <a:spcPts val="1935"/>
                        </a:lnSpc>
                        <a:spcBef>
                          <a:spcPts val="0"/>
                        </a:spcBef>
                        <a:spcAft>
                          <a:spcPts val="0"/>
                        </a:spcAft>
                      </a:pPr>
                      <a:endParaRPr lang="en-US" sz="2100" b="1" i="0" u="none" strike="noStrike" dirty="0">
                        <a:effectLst/>
                        <a:latin typeface="+mn-lt"/>
                        <a:ea typeface="Calibri" panose="020F0502020204030204" pitchFamily="34" charset="0"/>
                        <a:cs typeface="Times New Roman" panose="02020603050405020304" pitchFamily="18" charset="0"/>
                      </a:endParaRPr>
                    </a:p>
                    <a:p>
                      <a:pPr marL="64008" marR="54864" algn="ctr" fontAlgn="t">
                        <a:lnSpc>
                          <a:spcPts val="1935"/>
                        </a:lnSpc>
                        <a:spcBef>
                          <a:spcPts val="0"/>
                        </a:spcBef>
                        <a:spcAft>
                          <a:spcPts val="0"/>
                        </a:spcAft>
                      </a:pPr>
                      <a:r>
                        <a:rPr lang="en-US" sz="1800" b="1" i="0" u="none" strike="noStrike" dirty="0">
                          <a:effectLst/>
                          <a:latin typeface="+mj-lt"/>
                          <a:ea typeface="Calibri" panose="020F0502020204030204" pitchFamily="34" charset="0"/>
                          <a:cs typeface="Times New Roman" panose="02020603050405020304" pitchFamily="18" charset="0"/>
                        </a:rPr>
                        <a:t>Goal as stated in</a:t>
                      </a:r>
                      <a:endParaRPr lang="en-US" sz="1800" b="0" i="0" u="none" strike="noStrike" dirty="0">
                        <a:effectLst/>
                        <a:latin typeface="+mj-lt"/>
                      </a:endParaRPr>
                    </a:p>
                    <a:p>
                      <a:pPr marL="64008" marR="54864" algn="ctr" fontAlgn="t">
                        <a:lnSpc>
                          <a:spcPts val="1875"/>
                        </a:lnSpc>
                        <a:spcBef>
                          <a:spcPts val="0"/>
                        </a:spcBef>
                        <a:spcAft>
                          <a:spcPts val="0"/>
                        </a:spcAft>
                      </a:pPr>
                      <a:r>
                        <a:rPr lang="en-US" sz="1800" b="1" i="0" u="none" strike="noStrike" dirty="0">
                          <a:solidFill>
                            <a:srgbClr val="000000"/>
                          </a:solidFill>
                          <a:effectLst/>
                          <a:latin typeface="+mj-lt"/>
                          <a:ea typeface="Calibri" panose="020F0502020204030204" pitchFamily="34" charset="0"/>
                          <a:cs typeface="Times New Roman" panose="02020603050405020304" pitchFamily="18" charset="0"/>
                        </a:rPr>
                        <a:t>Quality Policy</a:t>
                      </a:r>
                      <a:endParaRPr lang="en-US" sz="1800" b="0" i="0" u="none" strike="noStrike" dirty="0">
                        <a:effectLst/>
                        <a:latin typeface="+mj-lt"/>
                      </a:endParaRPr>
                    </a:p>
                  </a:txBody>
                  <a:tcPr marL="5503" marR="5503" marT="5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3EF"/>
                    </a:solidFill>
                  </a:tcPr>
                </a:tc>
                <a:tc>
                  <a:txBody>
                    <a:bodyPr/>
                    <a:lstStyle/>
                    <a:p>
                      <a:pPr marL="2404872" marR="2404872" algn="ctr" fontAlgn="t">
                        <a:spcBef>
                          <a:spcPts val="970"/>
                        </a:spcBef>
                        <a:spcAft>
                          <a:spcPts val="0"/>
                        </a:spcAft>
                      </a:pPr>
                      <a:r>
                        <a:rPr lang="en-US" sz="2100" b="1" i="0" u="heavy" strike="noStrike" dirty="0">
                          <a:solidFill>
                            <a:srgbClr val="000000"/>
                          </a:solidFill>
                          <a:effectLst/>
                          <a:latin typeface="+mn-lt"/>
                          <a:ea typeface="Calibri" panose="020F0502020204030204" pitchFamily="34" charset="0"/>
                          <a:cs typeface="Times New Roman" panose="02020603050405020304" pitchFamily="18" charset="0"/>
                        </a:rPr>
                        <a:t>WH-CSPCC Quality Objective Metric</a:t>
                      </a:r>
                      <a:endParaRPr lang="en-US" sz="2100" b="0" i="0" u="none" strike="noStrike" dirty="0">
                        <a:effectLst/>
                        <a:latin typeface="+mn-lt"/>
                      </a:endParaRPr>
                    </a:p>
                  </a:txBody>
                  <a:tcPr marL="5503" marR="5503" marT="5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3EF"/>
                    </a:solidFill>
                  </a:tcPr>
                </a:tc>
                <a:extLst>
                  <a:ext uri="{0D108BD9-81ED-4DB2-BD59-A6C34878D82A}">
                    <a16:rowId xmlns:a16="http://schemas.microsoft.com/office/drawing/2014/main" val="1502878530"/>
                  </a:ext>
                </a:extLst>
              </a:tr>
              <a:tr h="1451711">
                <a:tc rowSpan="3">
                  <a:txBody>
                    <a:bodyPr/>
                    <a:lstStyle/>
                    <a:p>
                      <a:pPr marL="0" marR="0" algn="l" fontAlgn="t">
                        <a:spcBef>
                          <a:spcPts val="0"/>
                        </a:spcBef>
                        <a:spcAft>
                          <a:spcPts val="0"/>
                        </a:spcAft>
                      </a:pPr>
                      <a:r>
                        <a:rPr lang="en-US" sz="1800" b="0" i="0" u="none" strike="noStrike" dirty="0">
                          <a:effectLst/>
                          <a:latin typeface="+mn-lt"/>
                          <a:ea typeface="Calibri" panose="020F0502020204030204" pitchFamily="34" charset="0"/>
                          <a:cs typeface="Times New Roman" panose="02020603050405020304" pitchFamily="18" charset="0"/>
                        </a:rPr>
                        <a:t> </a:t>
                      </a:r>
                      <a:endParaRPr lang="en-US" sz="1800" b="0" i="0" u="none" strike="noStrike" dirty="0">
                        <a:effectLst/>
                        <a:latin typeface="+mn-lt"/>
                        <a:cs typeface="Times New Roman" panose="02020603050405020304" pitchFamily="18" charset="0"/>
                      </a:endParaRPr>
                    </a:p>
                    <a:p>
                      <a:pPr marL="0" marR="0" algn="l" fontAlgn="t">
                        <a:spcBef>
                          <a:spcPts val="0"/>
                        </a:spcBef>
                        <a:spcAft>
                          <a:spcPts val="0"/>
                        </a:spcAft>
                      </a:pPr>
                      <a:r>
                        <a:rPr lang="en-US" sz="1800" b="0" i="0" u="none" strike="noStrike" dirty="0">
                          <a:effectLst/>
                          <a:latin typeface="+mn-lt"/>
                          <a:ea typeface="Calibri" panose="020F0502020204030204" pitchFamily="34" charset="0"/>
                          <a:cs typeface="Times New Roman" panose="02020603050405020304" pitchFamily="18" charset="0"/>
                        </a:rPr>
                        <a:t> </a:t>
                      </a:r>
                      <a:endParaRPr lang="en-US" sz="1800" b="0" i="0" u="none" strike="noStrike" dirty="0">
                        <a:effectLst/>
                        <a:latin typeface="+mn-lt"/>
                        <a:cs typeface="Times New Roman" panose="02020603050405020304" pitchFamily="18" charset="0"/>
                      </a:endParaRPr>
                    </a:p>
                    <a:p>
                      <a:pPr marL="0" marR="0" algn="l" fontAlgn="t">
                        <a:spcBef>
                          <a:spcPts val="0"/>
                        </a:spcBef>
                        <a:spcAft>
                          <a:spcPts val="0"/>
                        </a:spcAft>
                      </a:pPr>
                      <a:r>
                        <a:rPr lang="en-US" sz="1800" b="0" i="0" u="none" strike="noStrike" dirty="0">
                          <a:effectLst/>
                          <a:latin typeface="+mn-lt"/>
                          <a:ea typeface="Calibri" panose="020F0502020204030204" pitchFamily="34" charset="0"/>
                          <a:cs typeface="Times New Roman" panose="02020603050405020304" pitchFamily="18" charset="0"/>
                        </a:rPr>
                        <a:t> </a:t>
                      </a:r>
                      <a:r>
                        <a:rPr lang="en-US" sz="1800" b="1" i="0" u="none" strike="noStrike" dirty="0">
                          <a:effectLst/>
                          <a:latin typeface="+mn-lt"/>
                          <a:ea typeface="Calibri" panose="020F0502020204030204" pitchFamily="34" charset="0"/>
                          <a:cs typeface="Times New Roman" panose="02020603050405020304" pitchFamily="18" charset="0"/>
                        </a:rPr>
                        <a:t>HUMAN SUBJECTS PROTECTION</a:t>
                      </a:r>
                      <a:endParaRPr lang="en-US" sz="1800" b="0" i="0" u="none" strike="noStrike" dirty="0">
                        <a:effectLst/>
                        <a:latin typeface="+mn-lt"/>
                        <a:cs typeface="Times New Roman" panose="02020603050405020304" pitchFamily="18" charset="0"/>
                      </a:endParaRPr>
                    </a:p>
                  </a:txBody>
                  <a:tcPr marL="52830" marR="52830" marT="26415" marB="26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4048" algn="l" fontAlgn="t">
                        <a:spcBef>
                          <a:spcPts val="0"/>
                        </a:spcBef>
                        <a:spcAft>
                          <a:spcPts val="0"/>
                        </a:spcAft>
                      </a:pPr>
                      <a:r>
                        <a:rPr lang="en-US" sz="1400" b="1" i="0" u="none" strike="noStrike" dirty="0">
                          <a:effectLst/>
                          <a:latin typeface="+mn-lt"/>
                          <a:ea typeface="Calibri" panose="020F0502020204030204" pitchFamily="34" charset="0"/>
                          <a:cs typeface="Times New Roman" panose="02020603050405020304" pitchFamily="18" charset="0"/>
                        </a:rPr>
                        <a:t>&lt;3% Informed Consent Forms for randomized participants with critical finding as described below within the previous calendar year.</a:t>
                      </a:r>
                      <a:endParaRPr lang="en-US" sz="1400" b="0" i="0" u="none" strike="noStrike" dirty="0">
                        <a:effectLst/>
                        <a:latin typeface="+mn-lt"/>
                        <a:cs typeface="Times New Roman" panose="02020603050405020304" pitchFamily="18" charset="0"/>
                      </a:endParaRPr>
                    </a:p>
                    <a:p>
                      <a:pPr marL="73152" marR="0" algn="l" fontAlgn="t">
                        <a:spcBef>
                          <a:spcPts val="595"/>
                        </a:spcBef>
                        <a:spcAft>
                          <a:spcPts val="0"/>
                        </a:spcAft>
                      </a:pPr>
                      <a:r>
                        <a:rPr lang="en-US" sz="1400" b="0" i="1" u="none" strike="noStrike" dirty="0">
                          <a:effectLst/>
                          <a:latin typeface="+mn-lt"/>
                          <a:ea typeface="Calibri" panose="020F0502020204030204" pitchFamily="34" charset="0"/>
                          <a:cs typeface="Times New Roman" panose="02020603050405020304" pitchFamily="18" charset="0"/>
                        </a:rPr>
                        <a:t>Note 1</a:t>
                      </a:r>
                      <a:r>
                        <a:rPr lang="en-US" sz="1400" b="0" i="0" u="none" strike="noStrike" dirty="0">
                          <a:effectLst/>
                          <a:latin typeface="+mn-lt"/>
                          <a:ea typeface="Calibri" panose="020F0502020204030204" pitchFamily="34" charset="0"/>
                          <a:cs typeface="Times New Roman" panose="02020603050405020304" pitchFamily="18" charset="0"/>
                        </a:rPr>
                        <a:t>: A critical ICF finding for randomized participant consents meeting any one of the following: Missing signature(s), missing dates, incorrect version of the ICF, consent not signed prior to start of study procedures, or ICFs missing (site does not have it).</a:t>
                      </a:r>
                      <a:endParaRPr lang="en-US" sz="1400" b="0" i="0" u="none" strike="noStrike" dirty="0">
                        <a:effectLst/>
                        <a:latin typeface="+mn-lt"/>
                        <a:cs typeface="Times New Roman" panose="02020603050405020304" pitchFamily="18" charset="0"/>
                      </a:endParaRPr>
                    </a:p>
                    <a:p>
                      <a:pPr marL="73152" marR="457200" algn="l" fontAlgn="t">
                        <a:lnSpc>
                          <a:spcPts val="1450"/>
                        </a:lnSpc>
                        <a:spcBef>
                          <a:spcPts val="610"/>
                        </a:spcBef>
                        <a:spcAft>
                          <a:spcPts val="0"/>
                        </a:spcAft>
                      </a:pPr>
                      <a:r>
                        <a:rPr lang="en-US" sz="1400" b="0" i="1" u="none" strike="noStrike" dirty="0">
                          <a:effectLst/>
                          <a:latin typeface="+mn-lt"/>
                          <a:ea typeface="Calibri" panose="020F0502020204030204" pitchFamily="34" charset="0"/>
                          <a:cs typeface="Times New Roman" panose="02020603050405020304" pitchFamily="18" charset="0"/>
                        </a:rPr>
                        <a:t>Note 2</a:t>
                      </a:r>
                      <a:r>
                        <a:rPr lang="en-US" sz="1400" b="0" i="0" u="none" strike="noStrike" dirty="0">
                          <a:effectLst/>
                          <a:latin typeface="+mn-lt"/>
                          <a:ea typeface="Calibri" panose="020F0502020204030204" pitchFamily="34" charset="0"/>
                          <a:cs typeface="Times New Roman" panose="02020603050405020304" pitchFamily="18" charset="0"/>
                        </a:rPr>
                        <a:t>: The calculation is as follows: # of consent forms with at least one critical finding / # of consent forms expected for the calendar year (randomized participants only).</a:t>
                      </a:r>
                      <a:endParaRPr lang="en-US" sz="1400" b="0" i="0" u="none" strike="noStrike" dirty="0">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037707"/>
                  </a:ext>
                </a:extLst>
              </a:tr>
              <a:tr h="416983">
                <a:tc vMerge="1">
                  <a:txBody>
                    <a:bodyPr/>
                    <a:lstStyle/>
                    <a:p>
                      <a:endParaRPr lang="en-US"/>
                    </a:p>
                  </a:txBody>
                  <a:tcPr/>
                </a:tc>
                <a:tc>
                  <a:txBody>
                    <a:bodyPr/>
                    <a:lstStyle/>
                    <a:p>
                      <a:pPr marL="0" marR="0" algn="l" fontAlgn="t">
                        <a:spcBef>
                          <a:spcPts val="0"/>
                        </a:spcBef>
                        <a:spcAft>
                          <a:spcPts val="0"/>
                        </a:spcAft>
                      </a:pPr>
                      <a:r>
                        <a:rPr lang="en-US" sz="1400" b="1" i="0" u="none" strike="noStrike" dirty="0">
                          <a:effectLst/>
                          <a:latin typeface="+mn-lt"/>
                          <a:ea typeface="Calibri" panose="020F0502020204030204" pitchFamily="34" charset="0"/>
                          <a:cs typeface="Times New Roman" panose="02020603050405020304" pitchFamily="18" charset="0"/>
                        </a:rPr>
                        <a:t>&lt;3% of SAEs reported late/total # of SAEs reported within the previous calendar year, using “date site became aware of SAE” to allocate to calendar year.</a:t>
                      </a:r>
                      <a:endParaRPr lang="en-US" sz="1400" b="0" i="0" u="none" strike="noStrike" dirty="0">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178099"/>
                  </a:ext>
                </a:extLst>
              </a:tr>
              <a:tr h="630366">
                <a:tc vMerge="1">
                  <a:txBody>
                    <a:bodyPr/>
                    <a:lstStyle/>
                    <a:p>
                      <a:endParaRPr lang="en-US"/>
                    </a:p>
                  </a:txBody>
                  <a:tcPr/>
                </a:tc>
                <a:tc>
                  <a:txBody>
                    <a:bodyPr/>
                    <a:lstStyle/>
                    <a:p>
                      <a:pPr marL="0" marR="0" algn="l" fontAlgn="t">
                        <a:spcBef>
                          <a:spcPts val="0"/>
                        </a:spcBef>
                        <a:spcAft>
                          <a:spcPts val="0"/>
                        </a:spcAft>
                      </a:pPr>
                      <a:r>
                        <a:rPr lang="en-US" sz="1400" b="1" i="0" u="none" strike="noStrike" dirty="0">
                          <a:effectLst/>
                          <a:latin typeface="+mn-lt"/>
                          <a:ea typeface="Calibri" panose="020F0502020204030204" pitchFamily="34" charset="0"/>
                          <a:cs typeface="Times New Roman" panose="02020603050405020304" pitchFamily="18" charset="0"/>
                        </a:rPr>
                        <a:t>&lt;3% of randomized participants with Eligibility Errors reported on protocol deviation forms within the previous calendar year.</a:t>
                      </a:r>
                      <a:endParaRPr lang="en-US" sz="1400" b="0" i="0" u="none" strike="noStrike" dirty="0">
                        <a:effectLst/>
                        <a:latin typeface="+mn-lt"/>
                        <a:cs typeface="Times New Roman" panose="02020603050405020304" pitchFamily="18" charset="0"/>
                      </a:endParaRPr>
                    </a:p>
                    <a:p>
                      <a:pPr marL="73152" marR="0" algn="l" fontAlgn="t">
                        <a:lnSpc>
                          <a:spcPts val="1365"/>
                        </a:lnSpc>
                        <a:spcBef>
                          <a:spcPts val="0"/>
                        </a:spcBef>
                        <a:spcAft>
                          <a:spcPts val="0"/>
                        </a:spcAft>
                      </a:pPr>
                      <a:r>
                        <a:rPr lang="en-US" sz="1400" b="0" i="1" u="none" strike="noStrike" dirty="0">
                          <a:effectLst/>
                          <a:latin typeface="+mn-lt"/>
                          <a:ea typeface="Calibri" panose="020F0502020204030204" pitchFamily="34" charset="0"/>
                          <a:cs typeface="Times New Roman" panose="02020603050405020304" pitchFamily="18" charset="0"/>
                        </a:rPr>
                        <a:t>Note</a:t>
                      </a:r>
                      <a:r>
                        <a:rPr lang="en-US" sz="1400" b="0" i="0" u="none" strike="noStrike" dirty="0">
                          <a:effectLst/>
                          <a:latin typeface="+mn-lt"/>
                          <a:ea typeface="Calibri" panose="020F0502020204030204" pitchFamily="34" charset="0"/>
                          <a:cs typeface="Times New Roman" panose="02020603050405020304" pitchFamily="18" charset="0"/>
                        </a:rPr>
                        <a:t>: These are the site-confirmed cases with eligibility errors.</a:t>
                      </a:r>
                      <a:endParaRPr lang="en-US" sz="1400" b="0" i="0" u="none" strike="noStrike" dirty="0">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583679"/>
                  </a:ext>
                </a:extLst>
              </a:tr>
              <a:tr h="480067">
                <a:tc rowSpan="2">
                  <a:txBody>
                    <a:bodyPr/>
                    <a:lstStyle/>
                    <a:p>
                      <a:pPr marL="0" marR="0" algn="l" fontAlgn="t">
                        <a:spcBef>
                          <a:spcPts val="15"/>
                        </a:spcBef>
                        <a:spcAft>
                          <a:spcPts val="0"/>
                        </a:spcAft>
                      </a:pPr>
                      <a:r>
                        <a:rPr lang="en-US" sz="1800" b="0" i="0" u="none" strike="noStrike" dirty="0">
                          <a:effectLst/>
                          <a:latin typeface="+mn-lt"/>
                          <a:ea typeface="Calibri" panose="020F0502020204030204" pitchFamily="34" charset="0"/>
                          <a:cs typeface="Times New Roman" panose="02020603050405020304" pitchFamily="18" charset="0"/>
                        </a:rPr>
                        <a:t> </a:t>
                      </a:r>
                      <a:endParaRPr lang="en-US" sz="1800" b="0" i="0" u="none" strike="noStrike" dirty="0">
                        <a:effectLst/>
                        <a:latin typeface="+mn-lt"/>
                        <a:ea typeface="+mn-ea"/>
                        <a:cs typeface="Times New Roman" panose="02020603050405020304" pitchFamily="18" charset="0"/>
                      </a:endParaRPr>
                    </a:p>
                    <a:p>
                      <a:pPr marL="0" marR="0" algn="l" fontAlgn="t">
                        <a:spcBef>
                          <a:spcPts val="15"/>
                        </a:spcBef>
                        <a:spcAft>
                          <a:spcPts val="0"/>
                        </a:spcAft>
                      </a:pPr>
                      <a:r>
                        <a:rPr lang="en-US" sz="1800" b="1" i="0" u="none" strike="noStrike" dirty="0">
                          <a:effectLst/>
                          <a:latin typeface="+mn-lt"/>
                          <a:ea typeface="Calibri" panose="020F0502020204030204" pitchFamily="34" charset="0"/>
                          <a:cs typeface="Times New Roman" panose="02020603050405020304" pitchFamily="18" charset="0"/>
                        </a:rPr>
                        <a:t>IMPACT</a:t>
                      </a:r>
                      <a:endParaRPr lang="en-US" sz="1800" b="0" i="0" u="none" strike="noStrike" dirty="0">
                        <a:effectLst/>
                        <a:latin typeface="+mn-lt"/>
                        <a:cs typeface="Times New Roman" panose="02020603050405020304" pitchFamily="18" charset="0"/>
                      </a:endParaRPr>
                    </a:p>
                    <a:p>
                      <a:pPr marL="0" marR="0" algn="l" fontAlgn="t">
                        <a:spcBef>
                          <a:spcPts val="20"/>
                        </a:spcBef>
                        <a:spcAft>
                          <a:spcPts val="0"/>
                        </a:spcAft>
                      </a:pPr>
                      <a:r>
                        <a:rPr lang="en-US" sz="1800" b="0" i="0" u="none" strike="noStrike" dirty="0">
                          <a:effectLst/>
                          <a:latin typeface="+mn-lt"/>
                          <a:ea typeface="Calibri" panose="020F0502020204030204" pitchFamily="34" charset="0"/>
                          <a:cs typeface="Times New Roman" panose="02020603050405020304" pitchFamily="18" charset="0"/>
                        </a:rPr>
                        <a:t> </a:t>
                      </a:r>
                      <a:endParaRPr lang="en-US" sz="1800" b="0" i="0" u="none" strike="noStrike" dirty="0">
                        <a:effectLst/>
                        <a:latin typeface="+mn-lt"/>
                        <a:cs typeface="Times New Roman" panose="02020603050405020304" pitchFamily="18" charset="0"/>
                      </a:endParaRPr>
                    </a:p>
                  </a:txBody>
                  <a:tcPr marL="52830" marR="52830" marT="26415" marB="26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237744" algn="l" fontAlgn="t">
                        <a:lnSpc>
                          <a:spcPct val="93000"/>
                        </a:lnSpc>
                        <a:spcBef>
                          <a:spcPts val="15"/>
                        </a:spcBef>
                        <a:spcAft>
                          <a:spcPts val="0"/>
                        </a:spcAft>
                      </a:pPr>
                      <a:r>
                        <a:rPr lang="en-US" sz="1400" b="1" i="0" u="none" strike="noStrike" dirty="0">
                          <a:effectLst/>
                          <a:latin typeface="+mn-lt"/>
                          <a:ea typeface="Calibri" panose="020F0502020204030204" pitchFamily="34" charset="0"/>
                          <a:cs typeface="Times New Roman" panose="02020603050405020304" pitchFamily="18" charset="0"/>
                        </a:rPr>
                        <a:t>Maintain or exceed the number of previous year’s citations from CSP funded primary publications published in past 5 years.</a:t>
                      </a:r>
                      <a:endParaRPr lang="en-US" sz="1400" b="0" i="0" u="none" strike="noStrike" dirty="0">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908279"/>
                  </a:ext>
                </a:extLst>
              </a:tr>
              <a:tr h="697218">
                <a:tc vMerge="1">
                  <a:txBody>
                    <a:bodyPr/>
                    <a:lstStyle/>
                    <a:p>
                      <a:endParaRPr lang="en-US"/>
                    </a:p>
                  </a:txBody>
                  <a:tcPr/>
                </a:tc>
                <a:tc>
                  <a:txBody>
                    <a:bodyPr/>
                    <a:lstStyle/>
                    <a:p>
                      <a:pPr marL="0" marR="36576" algn="l" fontAlgn="t">
                        <a:spcBef>
                          <a:spcPts val="30"/>
                        </a:spcBef>
                        <a:spcAft>
                          <a:spcPts val="0"/>
                        </a:spcAft>
                      </a:pPr>
                      <a:r>
                        <a:rPr lang="en-US" sz="1400" b="1" i="0" u="none" strike="noStrike" dirty="0">
                          <a:effectLst/>
                          <a:latin typeface="+mn-lt"/>
                          <a:ea typeface="Calibri" panose="020F0502020204030204" pitchFamily="34" charset="0"/>
                          <a:cs typeface="Times New Roman" panose="02020603050405020304" pitchFamily="18" charset="0"/>
                        </a:rPr>
                        <a:t>WH-CSPCC primary publications, published during the previous calendar year, were published in a journal with an impact factor of &gt;=8 at the time of publication.</a:t>
                      </a:r>
                      <a:endParaRPr lang="en-US" sz="1400" b="0" i="0" u="none" strike="noStrike" dirty="0">
                        <a:effectLst/>
                        <a:latin typeface="+mn-lt"/>
                        <a:cs typeface="Times New Roman" panose="02020603050405020304" pitchFamily="18" charset="0"/>
                      </a:endParaRPr>
                    </a:p>
                  </a:txBody>
                  <a:tcPr marL="5503" marR="5503" marT="5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114325"/>
                  </a:ext>
                </a:extLst>
              </a:tr>
            </a:tbl>
          </a:graphicData>
        </a:graphic>
      </p:graphicFrame>
      <p:sp>
        <p:nvSpPr>
          <p:cNvPr id="2" name="Slide Number Placeholder 1">
            <a:extLst>
              <a:ext uri="{FF2B5EF4-FFF2-40B4-BE49-F238E27FC236}">
                <a16:creationId xmlns:a16="http://schemas.microsoft.com/office/drawing/2014/main" id="{A0A527C5-D9D4-4B7E-9BAC-D00D9A99A56D}"/>
              </a:ext>
            </a:extLst>
          </p:cNvPr>
          <p:cNvSpPr>
            <a:spLocks noGrp="1"/>
          </p:cNvSpPr>
          <p:nvPr>
            <p:ph type="sldNum" sz="quarter" idx="12"/>
          </p:nvPr>
        </p:nvSpPr>
        <p:spPr/>
        <p:txBody>
          <a:bodyPr/>
          <a:lstStyle/>
          <a:p>
            <a:fld id="{F64AF51A-89D4-4CA9-B3EC-70151C00A104}" type="slidenum">
              <a:rPr lang="en-US" smtClean="0"/>
              <a:t>25</a:t>
            </a:fld>
            <a:endParaRPr lang="en-US"/>
          </a:p>
        </p:txBody>
      </p:sp>
    </p:spTree>
    <p:extLst>
      <p:ext uri="{BB962C8B-B14F-4D97-AF65-F5344CB8AC3E}">
        <p14:creationId xmlns:p14="http://schemas.microsoft.com/office/powerpoint/2010/main" val="3508713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D370BDE-4CCE-4DE9-B2DB-55536B25E54E}"/>
              </a:ext>
            </a:extLst>
          </p:cNvPr>
          <p:cNvSpPr txBox="1">
            <a:spLocks/>
          </p:cNvSpPr>
          <p:nvPr/>
        </p:nvSpPr>
        <p:spPr>
          <a:xfrm>
            <a:off x="546354" y="1534667"/>
            <a:ext cx="2629120" cy="378541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775"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Research Program Quality Metrics</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2775"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2775" i="1" dirty="0">
                <a:solidFill>
                  <a:prstClr val="black"/>
                </a:solidFill>
                <a:latin typeface="Tahoma" panose="020B0604030504040204" pitchFamily="34" charset="0"/>
                <a:ea typeface="Tahoma" panose="020B0604030504040204" pitchFamily="34" charset="0"/>
                <a:cs typeface="Tahoma" panose="020B0604030504040204" pitchFamily="34" charset="0"/>
              </a:rPr>
              <a:t>Examples</a:t>
            </a:r>
            <a:r>
              <a:rPr lang="en-US" sz="2775"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2EB276-EE49-44A4-9D08-20229B310882}"/>
              </a:ext>
            </a:extLst>
          </p:cNvPr>
          <p:cNvSpPr/>
          <p:nvPr/>
        </p:nvSpPr>
        <p:spPr>
          <a:xfrm>
            <a:off x="4126858" y="827836"/>
            <a:ext cx="4706874" cy="5770811"/>
          </a:xfrm>
          <a:prstGeom prst="rect">
            <a:avLst/>
          </a:prstGeom>
          <a:ln>
            <a:noFill/>
          </a:ln>
        </p:spPr>
        <p:txBody>
          <a:bodyPr wrap="square">
            <a:spAutoFit/>
          </a:bodyPr>
          <a:lstStyle/>
          <a:p>
            <a:pPr marL="342900" lvl="0" indent="-342900" defTabSz="457200" eaLnBrk="0" fontAlgn="base" hangingPunct="0">
              <a:spcAft>
                <a:spcPts val="1200"/>
              </a:spcAft>
              <a:buFont typeface="Arial" pitchFamily="34" charset="0"/>
              <a:buChar char="•"/>
            </a:pPr>
            <a:r>
              <a:rPr lang="en-US" sz="1700" dirty="0">
                <a:solidFill>
                  <a:prstClr val="black"/>
                </a:solidFill>
                <a:latin typeface="Tahoma" pitchFamily="34" charset="0"/>
                <a:ea typeface="Tahoma" pitchFamily="34" charset="0"/>
                <a:cs typeface="Tahoma" pitchFamily="34" charset="0"/>
              </a:rPr>
              <a:t>Number of studies either meeting recruitment targets, on time and on budget (or not meeting requirement targets)</a:t>
            </a:r>
          </a:p>
          <a:p>
            <a:pPr marL="342900" lvl="0" indent="-342900" defTabSz="457200" eaLnBrk="0" fontAlgn="base" hangingPunct="0">
              <a:spcAft>
                <a:spcPts val="1200"/>
              </a:spcAft>
              <a:buFont typeface="Arial" pitchFamily="34" charset="0"/>
              <a:buChar char="•"/>
            </a:pPr>
            <a:r>
              <a:rPr lang="en-US" sz="1700" dirty="0">
                <a:solidFill>
                  <a:prstClr val="black"/>
                </a:solidFill>
                <a:latin typeface="Tahoma" pitchFamily="34" charset="0"/>
                <a:ea typeface="Tahoma" pitchFamily="34" charset="0"/>
                <a:cs typeface="Tahoma" pitchFamily="34" charset="0"/>
              </a:rPr>
              <a:t>Number of primary publications per year</a:t>
            </a:r>
          </a:p>
          <a:p>
            <a:pPr marL="342900" lvl="0" indent="-342900" defTabSz="457200" eaLnBrk="0" fontAlgn="base" hangingPunct="0">
              <a:spcAft>
                <a:spcPts val="1200"/>
              </a:spcAft>
              <a:buFont typeface="Arial" pitchFamily="34" charset="0"/>
              <a:buChar char="•"/>
            </a:pPr>
            <a:r>
              <a:rPr lang="en-US" sz="1700" dirty="0">
                <a:solidFill>
                  <a:prstClr val="black"/>
                </a:solidFill>
                <a:latin typeface="Tahoma" pitchFamily="34" charset="0"/>
                <a:ea typeface="Tahoma" pitchFamily="34" charset="0"/>
                <a:cs typeface="Tahoma" pitchFamily="34" charset="0"/>
              </a:rPr>
              <a:t>Summary of protocol deviations/unanticipated problems</a:t>
            </a:r>
          </a:p>
          <a:p>
            <a:pPr marL="342900" lvl="0" indent="-342900" defTabSz="457200" eaLnBrk="0" fontAlgn="base" hangingPunct="0">
              <a:spcAft>
                <a:spcPts val="1200"/>
              </a:spcAft>
              <a:buFont typeface="Arial" pitchFamily="34" charset="0"/>
              <a:buChar char="•"/>
            </a:pPr>
            <a:r>
              <a:rPr lang="en-US" sz="1700" dirty="0">
                <a:solidFill>
                  <a:prstClr val="black"/>
                </a:solidFill>
                <a:latin typeface="Tahoma" pitchFamily="34" charset="0"/>
                <a:ea typeface="Tahoma" pitchFamily="34" charset="0"/>
                <a:cs typeface="Tahoma" pitchFamily="34" charset="0"/>
              </a:rPr>
              <a:t>Summary of complaints from participants involved in research</a:t>
            </a:r>
          </a:p>
          <a:p>
            <a:pPr marL="342900" lvl="0" indent="-342900" defTabSz="457200" eaLnBrk="0" fontAlgn="base" hangingPunct="0">
              <a:spcAft>
                <a:spcPts val="1200"/>
              </a:spcAft>
              <a:buFont typeface="Arial" pitchFamily="34" charset="0"/>
              <a:buChar char="•"/>
            </a:pPr>
            <a:r>
              <a:rPr lang="en-US" sz="1700" dirty="0">
                <a:solidFill>
                  <a:prstClr val="black"/>
                </a:solidFill>
                <a:latin typeface="Tahoma" pitchFamily="34" charset="0"/>
                <a:ea typeface="Tahoma" pitchFamily="34" charset="0"/>
                <a:cs typeface="Tahoma" pitchFamily="34" charset="0"/>
              </a:rPr>
              <a:t>Summary of lapses in approval for studies requiring continuing review</a:t>
            </a:r>
          </a:p>
          <a:p>
            <a:pPr marL="342900" lvl="0" indent="-342900" defTabSz="457200" eaLnBrk="0" fontAlgn="base" hangingPunct="0">
              <a:spcAft>
                <a:spcPts val="1200"/>
              </a:spcAft>
              <a:buFont typeface="Arial" pitchFamily="34" charset="0"/>
              <a:buChar char="•"/>
            </a:pPr>
            <a:r>
              <a:rPr lang="en-US" sz="1700" dirty="0">
                <a:solidFill>
                  <a:prstClr val="black"/>
                </a:solidFill>
                <a:latin typeface="Tahoma" pitchFamily="34" charset="0"/>
                <a:ea typeface="Tahoma" pitchFamily="34" charset="0"/>
                <a:cs typeface="Tahoma" pitchFamily="34" charset="0"/>
              </a:rPr>
              <a:t>Financial status of studies</a:t>
            </a:r>
          </a:p>
          <a:p>
            <a:pPr marL="342900" lvl="0" indent="-342900" defTabSz="457200" eaLnBrk="0" fontAlgn="base" hangingPunct="0">
              <a:spcAft>
                <a:spcPts val="1200"/>
              </a:spcAft>
              <a:buFont typeface="Arial" pitchFamily="34" charset="0"/>
              <a:buChar char="•"/>
            </a:pPr>
            <a:r>
              <a:rPr lang="en-US" sz="1700" dirty="0">
                <a:solidFill>
                  <a:prstClr val="black"/>
                </a:solidFill>
                <a:latin typeface="Tahoma" pitchFamily="34" charset="0"/>
                <a:ea typeface="Tahoma" pitchFamily="34" charset="0"/>
                <a:cs typeface="Tahoma" pitchFamily="34" charset="0"/>
              </a:rPr>
              <a:t>Number of studies in specific research areas</a:t>
            </a:r>
          </a:p>
          <a:p>
            <a:pPr marL="342900" lvl="0" indent="-342900" defTabSz="457200" eaLnBrk="0" fontAlgn="base" hangingPunct="0">
              <a:spcAft>
                <a:spcPts val="1200"/>
              </a:spcAft>
              <a:buFont typeface="Arial" pitchFamily="34" charset="0"/>
              <a:buChar char="•"/>
            </a:pPr>
            <a:r>
              <a:rPr lang="en-US" sz="1700" dirty="0">
                <a:solidFill>
                  <a:prstClr val="black"/>
                </a:solidFill>
                <a:latin typeface="Tahoma" pitchFamily="34" charset="0"/>
                <a:ea typeface="Tahoma" pitchFamily="34" charset="0"/>
                <a:cs typeface="Tahoma" pitchFamily="34" charset="0"/>
              </a:rPr>
              <a:t>Workload of committees, e.g. ratio of # of reviewers to # of projects overseen by a committee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a:extLst>
              <a:ext uri="{FF2B5EF4-FFF2-40B4-BE49-F238E27FC236}">
                <a16:creationId xmlns:a16="http://schemas.microsoft.com/office/drawing/2014/main" id="{264D636B-4AEA-448F-BC5A-F186EB4FD690}"/>
              </a:ext>
            </a:extLst>
          </p:cNvPr>
          <p:cNvCxnSpPr/>
          <p:nvPr/>
        </p:nvCxnSpPr>
        <p:spPr>
          <a:xfrm>
            <a:off x="4126858" y="6096000"/>
            <a:ext cx="434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30974F3-5632-4C11-9DF8-28F55D421FEE}"/>
              </a:ext>
            </a:extLst>
          </p:cNvPr>
          <p:cNvCxnSpPr/>
          <p:nvPr/>
        </p:nvCxnSpPr>
        <p:spPr>
          <a:xfrm>
            <a:off x="4126858" y="762000"/>
            <a:ext cx="434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AFE81D2-8F5E-41AD-8669-BB4352F4B6F2}"/>
              </a:ext>
            </a:extLst>
          </p:cNvPr>
          <p:cNvSpPr>
            <a:spLocks noGrp="1"/>
          </p:cNvSpPr>
          <p:nvPr>
            <p:ph type="sldNum" sz="quarter" idx="12"/>
          </p:nvPr>
        </p:nvSpPr>
        <p:spPr/>
        <p:txBody>
          <a:bodyPr/>
          <a:lstStyle/>
          <a:p>
            <a:fld id="{F64AF51A-89D4-4CA9-B3EC-70151C00A104}" type="slidenum">
              <a:rPr lang="en-US" smtClean="0"/>
              <a:t>26</a:t>
            </a:fld>
            <a:endParaRPr lang="en-US"/>
          </a:p>
        </p:txBody>
      </p:sp>
    </p:spTree>
    <p:extLst>
      <p:ext uri="{BB962C8B-B14F-4D97-AF65-F5344CB8AC3E}">
        <p14:creationId xmlns:p14="http://schemas.microsoft.com/office/powerpoint/2010/main" val="2244560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449E7-5168-41D7-BC31-EA6D345F0D19}"/>
              </a:ext>
            </a:extLst>
          </p:cNvPr>
          <p:cNvSpPr>
            <a:spLocks noGrp="1"/>
          </p:cNvSpPr>
          <p:nvPr>
            <p:ph type="title"/>
          </p:nvPr>
        </p:nvSpPr>
        <p:spPr/>
        <p:txBody>
          <a:bodyPr/>
          <a:lstStyle/>
          <a:p>
            <a:r>
              <a:rPr lang="en-US" sz="3000" dirty="0"/>
              <a:t>Examples of R&amp;D Committee QA/QI Activities Conducted by VA Research Programs</a:t>
            </a:r>
          </a:p>
        </p:txBody>
      </p:sp>
      <p:sp>
        <p:nvSpPr>
          <p:cNvPr id="3" name="Content Placeholder 2">
            <a:extLst>
              <a:ext uri="{FF2B5EF4-FFF2-40B4-BE49-F238E27FC236}">
                <a16:creationId xmlns:a16="http://schemas.microsoft.com/office/drawing/2014/main" id="{F3596FB5-620F-47E3-BBB8-03C284D9C9CC}"/>
              </a:ext>
            </a:extLst>
          </p:cNvPr>
          <p:cNvSpPr>
            <a:spLocks noGrp="1"/>
          </p:cNvSpPr>
          <p:nvPr>
            <p:ph idx="1"/>
          </p:nvPr>
        </p:nvSpPr>
        <p:spPr/>
        <p:txBody>
          <a:bodyPr/>
          <a:lstStyle/>
          <a:p>
            <a:r>
              <a:rPr lang="en-US" sz="2400" dirty="0"/>
              <a:t>Preparation and presentation of reports on the status of the research program to the R&amp;D Committee and the Medical Center Director</a:t>
            </a:r>
          </a:p>
          <a:p>
            <a:pPr lvl="1"/>
            <a:r>
              <a:rPr lang="en-US" sz="2000" dirty="0"/>
              <a:t>Annual reports on various committees/subcommittees</a:t>
            </a:r>
          </a:p>
          <a:p>
            <a:pPr lvl="1"/>
            <a:r>
              <a:rPr lang="en-US" sz="2000" dirty="0"/>
              <a:t>Report on Research Program Resources and Budget</a:t>
            </a:r>
          </a:p>
          <a:p>
            <a:pPr lvl="1"/>
            <a:r>
              <a:rPr lang="en-US" sz="2000" dirty="0"/>
              <a:t>List of Active CRADAs and MOUs</a:t>
            </a:r>
          </a:p>
          <a:p>
            <a:pPr lvl="1"/>
            <a:r>
              <a:rPr lang="en-US" sz="2000" dirty="0"/>
              <a:t>List of Publications</a:t>
            </a:r>
          </a:p>
          <a:p>
            <a:pPr lvl="1"/>
            <a:r>
              <a:rPr lang="en-US" sz="2000" dirty="0"/>
              <a:t>Summary report on WOC Appointments and Investigator CVs</a:t>
            </a:r>
          </a:p>
          <a:p>
            <a:pPr lvl="1"/>
            <a:endParaRPr lang="en-US" dirty="0"/>
          </a:p>
        </p:txBody>
      </p:sp>
    </p:spTree>
    <p:extLst>
      <p:ext uri="{BB962C8B-B14F-4D97-AF65-F5344CB8AC3E}">
        <p14:creationId xmlns:p14="http://schemas.microsoft.com/office/powerpoint/2010/main" val="1642962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15E9-DCCB-489C-BDD2-491691458506}"/>
              </a:ext>
            </a:extLst>
          </p:cNvPr>
          <p:cNvSpPr>
            <a:spLocks noGrp="1"/>
          </p:cNvSpPr>
          <p:nvPr>
            <p:ph type="title"/>
          </p:nvPr>
        </p:nvSpPr>
        <p:spPr/>
        <p:txBody>
          <a:bodyPr/>
          <a:lstStyle/>
          <a:p>
            <a:r>
              <a:rPr lang="en-US" sz="3200" dirty="0"/>
              <a:t>Examples of R&amp;D Committee </a:t>
            </a:r>
            <a:br>
              <a:rPr lang="en-US" sz="3200" dirty="0"/>
            </a:br>
            <a:r>
              <a:rPr lang="en-US" sz="3200" dirty="0"/>
              <a:t>QA/QI Activities Identified in FAQ</a:t>
            </a:r>
          </a:p>
        </p:txBody>
      </p:sp>
      <p:sp>
        <p:nvSpPr>
          <p:cNvPr id="3" name="Content Placeholder 2">
            <a:extLst>
              <a:ext uri="{FF2B5EF4-FFF2-40B4-BE49-F238E27FC236}">
                <a16:creationId xmlns:a16="http://schemas.microsoft.com/office/drawing/2014/main" id="{19426C34-A013-4826-A308-FECE89E69B64}"/>
              </a:ext>
            </a:extLst>
          </p:cNvPr>
          <p:cNvSpPr>
            <a:spLocks noGrp="1"/>
          </p:cNvSpPr>
          <p:nvPr>
            <p:ph idx="1"/>
          </p:nvPr>
        </p:nvSpPr>
        <p:spPr>
          <a:xfrm>
            <a:off x="457200" y="1935650"/>
            <a:ext cx="8382000" cy="4190513"/>
          </a:xfrm>
        </p:spPr>
        <p:txBody>
          <a:bodyPr/>
          <a:lstStyle/>
          <a:p>
            <a:r>
              <a:rPr lang="en-US" sz="1800" dirty="0"/>
              <a:t>Comparison of the # of VA studies approved by the research-related committee or subcommittee against the # of VA studies approved by the R&amp;D Committee;</a:t>
            </a:r>
          </a:p>
          <a:p>
            <a:r>
              <a:rPr lang="en-US" sz="1800" dirty="0"/>
              <a:t>Attendance of subcommittee or committee members; </a:t>
            </a:r>
          </a:p>
          <a:p>
            <a:r>
              <a:rPr lang="en-US" sz="1800" dirty="0"/>
              <a:t>Documentation in the minutes of information specified by regulatory requirements, such as attendance and voting; </a:t>
            </a:r>
          </a:p>
          <a:p>
            <a:r>
              <a:rPr lang="en-US" sz="1800" dirty="0"/>
              <a:t>Length of time required for the committee or subcommittee to review and approve modifications to previously approved research; </a:t>
            </a:r>
          </a:p>
          <a:p>
            <a:r>
              <a:rPr lang="en-US" sz="1800" dirty="0"/>
              <a:t>Number of actions taken by the committee or subcommittee during a convened meeting, and the duration of the meeting; and </a:t>
            </a:r>
          </a:p>
          <a:p>
            <a:r>
              <a:rPr lang="en-US" sz="1800" dirty="0"/>
              <a:t>Reviewing a subset of standard operating policies of its research- related committees and subcommittees to evaluate whether documentation reflects implementation of the reviewed standard operating policies. </a:t>
            </a:r>
          </a:p>
          <a:p>
            <a:pPr lvl="1"/>
            <a:endParaRPr lang="en-US" dirty="0"/>
          </a:p>
          <a:p>
            <a:pPr marL="457200" lvl="1" indent="0">
              <a:buNone/>
            </a:pPr>
            <a:endParaRPr lang="en-US" sz="2000" dirty="0"/>
          </a:p>
        </p:txBody>
      </p:sp>
      <p:sp>
        <p:nvSpPr>
          <p:cNvPr id="5" name="Rectangle 4">
            <a:extLst>
              <a:ext uri="{FF2B5EF4-FFF2-40B4-BE49-F238E27FC236}">
                <a16:creationId xmlns:a16="http://schemas.microsoft.com/office/drawing/2014/main" id="{C9F0E9C7-B9D6-4001-9E8F-B728B1EDB8A9}"/>
              </a:ext>
            </a:extLst>
          </p:cNvPr>
          <p:cNvSpPr/>
          <p:nvPr/>
        </p:nvSpPr>
        <p:spPr>
          <a:xfrm>
            <a:off x="457200" y="6242622"/>
            <a:ext cx="7315200" cy="507831"/>
          </a:xfrm>
          <a:prstGeom prst="rect">
            <a:avLst/>
          </a:prstGeom>
        </p:spPr>
        <p:txBody>
          <a:bodyPr wrap="square">
            <a:spAutoFit/>
          </a:bodyPr>
          <a:lstStyle/>
          <a:p>
            <a:endParaRPr lang="en-US" sz="900" b="1" dirty="0"/>
          </a:p>
          <a:p>
            <a:r>
              <a:rPr lang="en-US" dirty="0">
                <a:hlinkClick r:id="rId3"/>
              </a:rPr>
              <a:t>VHA Directive 1200.01, Research and Development Committee:  FAQ #2 </a:t>
            </a:r>
            <a:endParaRPr lang="en-US" dirty="0"/>
          </a:p>
        </p:txBody>
      </p:sp>
      <p:pic>
        <p:nvPicPr>
          <p:cNvPr id="6" name="Picture 2" descr="Mentoring Frequently Asked Questions">
            <a:extLst>
              <a:ext uri="{FF2B5EF4-FFF2-40B4-BE49-F238E27FC236}">
                <a16:creationId xmlns:a16="http://schemas.microsoft.com/office/drawing/2014/main" id="{0E83F4A8-9E43-4C53-BFB8-88FAD9980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282" y="274638"/>
            <a:ext cx="1295400" cy="134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765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5FF8-EF70-40EB-9507-506468CEF03C}"/>
              </a:ext>
            </a:extLst>
          </p:cNvPr>
          <p:cNvSpPr>
            <a:spLocks noGrp="1"/>
          </p:cNvSpPr>
          <p:nvPr>
            <p:ph type="title"/>
          </p:nvPr>
        </p:nvSpPr>
        <p:spPr>
          <a:xfrm>
            <a:off x="457200" y="274640"/>
            <a:ext cx="8382000" cy="1290637"/>
          </a:xfrm>
        </p:spPr>
        <p:txBody>
          <a:bodyPr/>
          <a:lstStyle/>
          <a:p>
            <a:r>
              <a:rPr lang="en-US" sz="3000" dirty="0"/>
              <a:t>VAIRRS as a Source of Data </a:t>
            </a:r>
            <a:r>
              <a:rPr lang="en-US" sz="3000"/>
              <a:t>for Quality </a:t>
            </a:r>
            <a:r>
              <a:rPr lang="en-US" sz="3000" dirty="0"/>
              <a:t>Metrics</a:t>
            </a:r>
          </a:p>
        </p:txBody>
      </p:sp>
      <p:sp>
        <p:nvSpPr>
          <p:cNvPr id="3" name="Content Placeholder 2">
            <a:extLst>
              <a:ext uri="{FF2B5EF4-FFF2-40B4-BE49-F238E27FC236}">
                <a16:creationId xmlns:a16="http://schemas.microsoft.com/office/drawing/2014/main" id="{1232C0BD-C479-4DB0-9DAE-3E3BB7877630}"/>
              </a:ext>
            </a:extLst>
          </p:cNvPr>
          <p:cNvSpPr>
            <a:spLocks noGrp="1"/>
          </p:cNvSpPr>
          <p:nvPr>
            <p:ph idx="1"/>
          </p:nvPr>
        </p:nvSpPr>
        <p:spPr/>
        <p:txBody>
          <a:bodyPr/>
          <a:lstStyle/>
          <a:p>
            <a:r>
              <a:rPr lang="en-US" sz="2000" dirty="0"/>
              <a:t>The VA Innovation and Research Review System (VAIRRS) platform consists of </a:t>
            </a:r>
          </a:p>
          <a:p>
            <a:pPr lvl="1"/>
            <a:r>
              <a:rPr lang="en-US" dirty="0"/>
              <a:t>IRBNet:  Data Collection and Insight Reports</a:t>
            </a:r>
          </a:p>
          <a:p>
            <a:pPr lvl="1"/>
            <a:r>
              <a:rPr lang="en-US" dirty="0" err="1"/>
              <a:t>PowerBI</a:t>
            </a:r>
            <a:r>
              <a:rPr lang="en-US" dirty="0"/>
              <a:t> Dashboards (under development):  Committee specific metrics</a:t>
            </a:r>
          </a:p>
          <a:p>
            <a:pPr lvl="1"/>
            <a:endParaRPr lang="en-US" sz="1500" dirty="0"/>
          </a:p>
        </p:txBody>
      </p:sp>
      <p:grpSp>
        <p:nvGrpSpPr>
          <p:cNvPr id="18" name="Group 17">
            <a:extLst>
              <a:ext uri="{FF2B5EF4-FFF2-40B4-BE49-F238E27FC236}">
                <a16:creationId xmlns:a16="http://schemas.microsoft.com/office/drawing/2014/main" id="{5E798166-079D-4368-9B06-111DD1A31FB1}"/>
              </a:ext>
            </a:extLst>
          </p:cNvPr>
          <p:cNvGrpSpPr/>
          <p:nvPr/>
        </p:nvGrpSpPr>
        <p:grpSpPr>
          <a:xfrm>
            <a:off x="1265617" y="3590347"/>
            <a:ext cx="2323885" cy="1288401"/>
            <a:chOff x="1172540" y="3837980"/>
            <a:chExt cx="3098513" cy="1717868"/>
          </a:xfrm>
        </p:grpSpPr>
        <p:sp>
          <p:nvSpPr>
            <p:cNvPr id="8" name="Cloud 7">
              <a:extLst>
                <a:ext uri="{FF2B5EF4-FFF2-40B4-BE49-F238E27FC236}">
                  <a16:creationId xmlns:a16="http://schemas.microsoft.com/office/drawing/2014/main" id="{BC8962AE-4A89-4679-963E-E01D4688B72B}"/>
                </a:ext>
              </a:extLst>
            </p:cNvPr>
            <p:cNvSpPr/>
            <p:nvPr/>
          </p:nvSpPr>
          <p:spPr>
            <a:xfrm>
              <a:off x="1172540" y="3837980"/>
              <a:ext cx="3098513" cy="1717868"/>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dirty="0">
                <a:ln w="0"/>
                <a:solidFill>
                  <a:prstClr val="black"/>
                </a:solidFill>
                <a:effectLst>
                  <a:outerShdw blurRad="38100" dist="19050" dir="2700000" algn="tl" rotWithShape="0">
                    <a:prstClr val="black">
                      <a:alpha val="40000"/>
                    </a:prstClr>
                  </a:outerShdw>
                </a:effectLst>
                <a:latin typeface="Calibri"/>
              </a:endParaRPr>
            </a:p>
          </p:txBody>
        </p:sp>
        <p:pic>
          <p:nvPicPr>
            <p:cNvPr id="12" name="Graphic 11" descr="Database">
              <a:extLst>
                <a:ext uri="{FF2B5EF4-FFF2-40B4-BE49-F238E27FC236}">
                  <a16:creationId xmlns:a16="http://schemas.microsoft.com/office/drawing/2014/main" id="{C1E112D9-0EA3-4E7A-A19E-D0D0FE9731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2588" y="4420502"/>
              <a:ext cx="914400" cy="914400"/>
            </a:xfrm>
            <a:prstGeom prst="rect">
              <a:avLst/>
            </a:prstGeom>
          </p:spPr>
        </p:pic>
        <p:sp>
          <p:nvSpPr>
            <p:cNvPr id="13" name="TextBox 12">
              <a:extLst>
                <a:ext uri="{FF2B5EF4-FFF2-40B4-BE49-F238E27FC236}">
                  <a16:creationId xmlns:a16="http://schemas.microsoft.com/office/drawing/2014/main" id="{95C72193-2057-400D-9FD0-D1C7642A972C}"/>
                </a:ext>
              </a:extLst>
            </p:cNvPr>
            <p:cNvSpPr txBox="1"/>
            <p:nvPr/>
          </p:nvSpPr>
          <p:spPr>
            <a:xfrm>
              <a:off x="1770927" y="4150936"/>
              <a:ext cx="1979345" cy="677108"/>
            </a:xfrm>
            <a:prstGeom prst="rect">
              <a:avLst/>
            </a:prstGeom>
            <a:noFill/>
          </p:spPr>
          <p:txBody>
            <a:bodyPr wrap="none" rtlCol="0">
              <a:spAutoFit/>
            </a:bodyPr>
            <a:lstStyle/>
            <a:p>
              <a:pPr defTabSz="685800"/>
              <a:r>
                <a:rPr lang="en-US" sz="1350" dirty="0">
                  <a:solidFill>
                    <a:prstClr val="black"/>
                  </a:solidFill>
                  <a:latin typeface="Calibri"/>
                </a:rPr>
                <a:t>VA Medical Center</a:t>
              </a:r>
            </a:p>
            <a:p>
              <a:pPr defTabSz="685800"/>
              <a:r>
                <a:rPr lang="en-US" sz="1350" dirty="0">
                  <a:solidFill>
                    <a:prstClr val="black"/>
                  </a:solidFill>
                  <a:latin typeface="Calibri"/>
                </a:rPr>
                <a:t>IRBNet</a:t>
              </a:r>
            </a:p>
          </p:txBody>
        </p:sp>
      </p:grpSp>
      <p:pic>
        <p:nvPicPr>
          <p:cNvPr id="17" name="Graphic 16" descr="Bar chart RTL">
            <a:extLst>
              <a:ext uri="{FF2B5EF4-FFF2-40B4-BE49-F238E27FC236}">
                <a16:creationId xmlns:a16="http://schemas.microsoft.com/office/drawing/2014/main" id="{62EE6514-FB1F-480D-9692-3154CAA98A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0865" y="3957472"/>
            <a:ext cx="685800" cy="685800"/>
          </a:xfrm>
          <a:prstGeom prst="rect">
            <a:avLst/>
          </a:prstGeom>
        </p:spPr>
      </p:pic>
      <p:sp>
        <p:nvSpPr>
          <p:cNvPr id="19" name="TextBox 18">
            <a:extLst>
              <a:ext uri="{FF2B5EF4-FFF2-40B4-BE49-F238E27FC236}">
                <a16:creationId xmlns:a16="http://schemas.microsoft.com/office/drawing/2014/main" id="{BF38CD17-2720-4018-928E-3B550D57411A}"/>
              </a:ext>
            </a:extLst>
          </p:cNvPr>
          <p:cNvSpPr txBox="1"/>
          <p:nvPr/>
        </p:nvSpPr>
        <p:spPr>
          <a:xfrm>
            <a:off x="6528163" y="3790438"/>
            <a:ext cx="1638525" cy="300082"/>
          </a:xfrm>
          <a:prstGeom prst="rect">
            <a:avLst/>
          </a:prstGeom>
          <a:noFill/>
        </p:spPr>
        <p:txBody>
          <a:bodyPr wrap="none" rtlCol="0">
            <a:spAutoFit/>
          </a:bodyPr>
          <a:lstStyle/>
          <a:p>
            <a:pPr defTabSz="685800"/>
            <a:r>
              <a:rPr lang="en-US" sz="1350" dirty="0" err="1">
                <a:solidFill>
                  <a:prstClr val="black"/>
                </a:solidFill>
                <a:latin typeface="Calibri"/>
              </a:rPr>
              <a:t>PowerBI</a:t>
            </a:r>
            <a:r>
              <a:rPr lang="en-US" sz="1350" dirty="0">
                <a:solidFill>
                  <a:prstClr val="black"/>
                </a:solidFill>
                <a:latin typeface="Calibri"/>
              </a:rPr>
              <a:t> Dashboards</a:t>
            </a:r>
          </a:p>
        </p:txBody>
      </p:sp>
      <p:sp>
        <p:nvSpPr>
          <p:cNvPr id="21" name="TextBox 20">
            <a:extLst>
              <a:ext uri="{FF2B5EF4-FFF2-40B4-BE49-F238E27FC236}">
                <a16:creationId xmlns:a16="http://schemas.microsoft.com/office/drawing/2014/main" id="{93113BC6-8451-4026-9E21-0073B6D33DFF}"/>
              </a:ext>
            </a:extLst>
          </p:cNvPr>
          <p:cNvSpPr txBox="1"/>
          <p:nvPr/>
        </p:nvSpPr>
        <p:spPr>
          <a:xfrm>
            <a:off x="4345030" y="3749923"/>
            <a:ext cx="1767663" cy="300082"/>
          </a:xfrm>
          <a:prstGeom prst="rect">
            <a:avLst/>
          </a:prstGeom>
          <a:noFill/>
        </p:spPr>
        <p:txBody>
          <a:bodyPr wrap="none" rtlCol="0">
            <a:spAutoFit/>
          </a:bodyPr>
          <a:lstStyle/>
          <a:p>
            <a:pPr defTabSz="685800"/>
            <a:r>
              <a:rPr lang="en-US" sz="1350" dirty="0">
                <a:solidFill>
                  <a:prstClr val="black"/>
                </a:solidFill>
                <a:latin typeface="Calibri"/>
              </a:rPr>
              <a:t>IRBNet Insight Reports</a:t>
            </a:r>
          </a:p>
        </p:txBody>
      </p:sp>
      <p:pic>
        <p:nvPicPr>
          <p:cNvPr id="26" name="Picture 25">
            <a:extLst>
              <a:ext uri="{FF2B5EF4-FFF2-40B4-BE49-F238E27FC236}">
                <a16:creationId xmlns:a16="http://schemas.microsoft.com/office/drawing/2014/main" id="{74CFCFEC-ED35-415D-9147-459E3D207C6B}"/>
              </a:ext>
            </a:extLst>
          </p:cNvPr>
          <p:cNvPicPr>
            <a:picLocks noChangeAspect="1"/>
          </p:cNvPicPr>
          <p:nvPr/>
        </p:nvPicPr>
        <p:blipFill>
          <a:blip r:embed="rId7"/>
          <a:stretch>
            <a:fillRect/>
          </a:stretch>
        </p:blipFill>
        <p:spPr>
          <a:xfrm>
            <a:off x="4628303" y="3984606"/>
            <a:ext cx="685859" cy="685859"/>
          </a:xfrm>
          <a:prstGeom prst="rect">
            <a:avLst/>
          </a:prstGeom>
          <a:solidFill>
            <a:schemeClr val="bg1"/>
          </a:solidFill>
        </p:spPr>
      </p:pic>
      <p:pic>
        <p:nvPicPr>
          <p:cNvPr id="15" name="Graphic 14" descr="Document">
            <a:extLst>
              <a:ext uri="{FF2B5EF4-FFF2-40B4-BE49-F238E27FC236}">
                <a16:creationId xmlns:a16="http://schemas.microsoft.com/office/drawing/2014/main" id="{17962469-465A-4B5B-BB88-0CFF4FDB56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45187" y="4253764"/>
            <a:ext cx="685800" cy="685800"/>
          </a:xfrm>
          <a:prstGeom prst="rect">
            <a:avLst/>
          </a:prstGeom>
        </p:spPr>
      </p:pic>
      <p:sp>
        <p:nvSpPr>
          <p:cNvPr id="27" name="Arrow: Left-Right 26">
            <a:extLst>
              <a:ext uri="{FF2B5EF4-FFF2-40B4-BE49-F238E27FC236}">
                <a16:creationId xmlns:a16="http://schemas.microsoft.com/office/drawing/2014/main" id="{85A2998D-5323-4EA3-9239-B8D33560F167}"/>
              </a:ext>
            </a:extLst>
          </p:cNvPr>
          <p:cNvSpPr/>
          <p:nvPr/>
        </p:nvSpPr>
        <p:spPr>
          <a:xfrm>
            <a:off x="3661167" y="4156038"/>
            <a:ext cx="932411" cy="18839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8" name="Arrow: Right 27">
            <a:extLst>
              <a:ext uri="{FF2B5EF4-FFF2-40B4-BE49-F238E27FC236}">
                <a16:creationId xmlns:a16="http://schemas.microsoft.com/office/drawing/2014/main" id="{A1730447-D9AD-410C-8DBF-E7C4E0EAE690}"/>
              </a:ext>
            </a:extLst>
          </p:cNvPr>
          <p:cNvSpPr/>
          <p:nvPr/>
        </p:nvSpPr>
        <p:spPr>
          <a:xfrm>
            <a:off x="5677379" y="4193326"/>
            <a:ext cx="1131170" cy="2144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9" name="Arrow: Curved Left 28">
            <a:extLst>
              <a:ext uri="{FF2B5EF4-FFF2-40B4-BE49-F238E27FC236}">
                <a16:creationId xmlns:a16="http://schemas.microsoft.com/office/drawing/2014/main" id="{AD653651-EF51-4F8B-AE2D-27CE530700BB}"/>
              </a:ext>
            </a:extLst>
          </p:cNvPr>
          <p:cNvSpPr/>
          <p:nvPr/>
        </p:nvSpPr>
        <p:spPr>
          <a:xfrm rot="5400000">
            <a:off x="4703279" y="2857773"/>
            <a:ext cx="808601" cy="4617265"/>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black"/>
              </a:solidFill>
              <a:latin typeface="Calibri"/>
            </a:endParaRPr>
          </a:p>
        </p:txBody>
      </p:sp>
    </p:spTree>
    <p:extLst>
      <p:ext uri="{BB962C8B-B14F-4D97-AF65-F5344CB8AC3E}">
        <p14:creationId xmlns:p14="http://schemas.microsoft.com/office/powerpoint/2010/main" val="265338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C0B67A-BFF0-4DC6-89A9-400DFF1891BD}"/>
              </a:ext>
            </a:extLst>
          </p:cNvPr>
          <p:cNvPicPr>
            <a:picLocks noChangeAspect="1"/>
          </p:cNvPicPr>
          <p:nvPr/>
        </p:nvPicPr>
        <p:blipFill>
          <a:blip r:embed="rId3">
            <a:alphaModFix/>
          </a:blip>
          <a:stretch>
            <a:fillRect/>
          </a:stretch>
        </p:blipFill>
        <p:spPr>
          <a:xfrm>
            <a:off x="7099868" y="4869616"/>
            <a:ext cx="2044132" cy="1982808"/>
          </a:xfrm>
          <a:prstGeom prst="rect">
            <a:avLst/>
          </a:prstGeom>
        </p:spPr>
      </p:pic>
      <p:sp>
        <p:nvSpPr>
          <p:cNvPr id="2" name="Title 1">
            <a:extLst>
              <a:ext uri="{FF2B5EF4-FFF2-40B4-BE49-F238E27FC236}">
                <a16:creationId xmlns:a16="http://schemas.microsoft.com/office/drawing/2014/main" id="{8715BB7D-0C52-4174-8F51-FEB78569A69F}"/>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F1922760-2105-4283-B577-848D9BFFDB16}"/>
              </a:ext>
            </a:extLst>
          </p:cNvPr>
          <p:cNvSpPr>
            <a:spLocks noGrp="1"/>
          </p:cNvSpPr>
          <p:nvPr>
            <p:ph idx="1"/>
          </p:nvPr>
        </p:nvSpPr>
        <p:spPr>
          <a:xfrm>
            <a:off x="457201" y="1935650"/>
            <a:ext cx="8422406" cy="4084150"/>
          </a:xfrm>
        </p:spPr>
        <p:txBody>
          <a:bodyPr/>
          <a:lstStyle/>
          <a:p>
            <a:r>
              <a:rPr lang="en-US" sz="2200" dirty="0"/>
              <a:t>Nicholas McCray, Administrative Officer/Research &amp; Development, Dayton VA Medical Center</a:t>
            </a:r>
          </a:p>
          <a:p>
            <a:r>
              <a:rPr lang="en-US" sz="2200" dirty="0"/>
              <a:t>Paska Permana Ph.D., Human Research Protection Program Officer, Phoenix VA Healthcare System</a:t>
            </a:r>
          </a:p>
          <a:p>
            <a:r>
              <a:rPr lang="en-US" sz="2200" dirty="0"/>
              <a:t>Amy Burns, JD, OTR/L, Associate Center Director for Quality Assurance, Cooperative Studies Program (CSP) Coordinating Center – West Haven, CT</a:t>
            </a:r>
          </a:p>
          <a:p>
            <a:r>
              <a:rPr lang="en-US" sz="2200" dirty="0"/>
              <a:t>Angela Foster, Program Manager/COR, VAIRRS and VAEDA                                    Office of Research Protections, Policy, and Education</a:t>
            </a:r>
          </a:p>
        </p:txBody>
      </p:sp>
    </p:spTree>
    <p:extLst>
      <p:ext uri="{BB962C8B-B14F-4D97-AF65-F5344CB8AC3E}">
        <p14:creationId xmlns:p14="http://schemas.microsoft.com/office/powerpoint/2010/main" val="1831647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A710-ECB1-470E-A0C7-2A346D5A56CD}"/>
              </a:ext>
            </a:extLst>
          </p:cNvPr>
          <p:cNvSpPr>
            <a:spLocks noGrp="1"/>
          </p:cNvSpPr>
          <p:nvPr>
            <p:ph type="title"/>
          </p:nvPr>
        </p:nvSpPr>
        <p:spPr/>
        <p:txBody>
          <a:bodyPr/>
          <a:lstStyle/>
          <a:p>
            <a:r>
              <a:rPr lang="en-US" sz="3400" dirty="0"/>
              <a:t>Insight Reports</a:t>
            </a:r>
          </a:p>
        </p:txBody>
      </p:sp>
      <p:sp>
        <p:nvSpPr>
          <p:cNvPr id="3" name="Content Placeholder 2">
            <a:extLst>
              <a:ext uri="{FF2B5EF4-FFF2-40B4-BE49-F238E27FC236}">
                <a16:creationId xmlns:a16="http://schemas.microsoft.com/office/drawing/2014/main" id="{4F1F551C-756F-43E5-93DC-AE0D55050E9F}"/>
              </a:ext>
            </a:extLst>
          </p:cNvPr>
          <p:cNvSpPr>
            <a:spLocks noGrp="1"/>
          </p:cNvSpPr>
          <p:nvPr>
            <p:ph idx="1"/>
          </p:nvPr>
        </p:nvSpPr>
        <p:spPr/>
        <p:txBody>
          <a:bodyPr/>
          <a:lstStyle/>
          <a:p>
            <a:r>
              <a:rPr lang="en-US" sz="2400" dirty="0"/>
              <a:t>IRBNet has many standard reports (Insight Reports) available to system users which can be used to monitor measures such as</a:t>
            </a:r>
          </a:p>
          <a:p>
            <a:pPr lvl="1"/>
            <a:r>
              <a:rPr lang="en-US" sz="2000" dirty="0"/>
              <a:t>review status of projects; </a:t>
            </a:r>
          </a:p>
          <a:p>
            <a:pPr lvl="1"/>
            <a:r>
              <a:rPr lang="en-US" sz="2000" dirty="0"/>
              <a:t>number of projects assigned to reviewers; </a:t>
            </a:r>
          </a:p>
          <a:p>
            <a:pPr lvl="1"/>
            <a:r>
              <a:rPr lang="en-US" sz="2000" dirty="0"/>
              <a:t>training reports for members and study teams; </a:t>
            </a:r>
          </a:p>
          <a:p>
            <a:pPr lvl="1"/>
            <a:r>
              <a:rPr lang="en-US" sz="2000" dirty="0"/>
              <a:t>project status and expiration; </a:t>
            </a:r>
          </a:p>
          <a:p>
            <a:pPr lvl="1"/>
            <a:r>
              <a:rPr lang="en-US" sz="2000" dirty="0"/>
              <a:t>and custom reports built on the available wizards and custom tags.</a:t>
            </a:r>
          </a:p>
          <a:p>
            <a:endParaRPr lang="en-US" dirty="0"/>
          </a:p>
          <a:p>
            <a:endParaRPr lang="en-US" dirty="0"/>
          </a:p>
        </p:txBody>
      </p:sp>
    </p:spTree>
    <p:extLst>
      <p:ext uri="{BB962C8B-B14F-4D97-AF65-F5344CB8AC3E}">
        <p14:creationId xmlns:p14="http://schemas.microsoft.com/office/powerpoint/2010/main" val="2380086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23FC-03B2-4C51-99F9-120E1FB8A993}"/>
              </a:ext>
            </a:extLst>
          </p:cNvPr>
          <p:cNvSpPr>
            <a:spLocks noGrp="1"/>
          </p:cNvSpPr>
          <p:nvPr>
            <p:ph type="title"/>
          </p:nvPr>
        </p:nvSpPr>
        <p:spPr/>
        <p:txBody>
          <a:bodyPr/>
          <a:lstStyle/>
          <a:p>
            <a:r>
              <a:rPr lang="en-US" sz="3400" dirty="0" err="1"/>
              <a:t>PowerBI</a:t>
            </a:r>
            <a:r>
              <a:rPr lang="en-US" sz="3400" dirty="0"/>
              <a:t> Dashboards</a:t>
            </a:r>
          </a:p>
        </p:txBody>
      </p:sp>
      <p:sp>
        <p:nvSpPr>
          <p:cNvPr id="3" name="Content Placeholder 2">
            <a:extLst>
              <a:ext uri="{FF2B5EF4-FFF2-40B4-BE49-F238E27FC236}">
                <a16:creationId xmlns:a16="http://schemas.microsoft.com/office/drawing/2014/main" id="{F5F75A85-FF7C-418E-BB69-B6D7AC5D8F5F}"/>
              </a:ext>
            </a:extLst>
          </p:cNvPr>
          <p:cNvSpPr>
            <a:spLocks noGrp="1"/>
          </p:cNvSpPr>
          <p:nvPr>
            <p:ph idx="1"/>
          </p:nvPr>
        </p:nvSpPr>
        <p:spPr/>
        <p:txBody>
          <a:bodyPr/>
          <a:lstStyle/>
          <a:p>
            <a:r>
              <a:rPr lang="en-US" sz="2400" dirty="0"/>
              <a:t>The data used to compile the Insight Reports will also be used to inform the </a:t>
            </a:r>
            <a:r>
              <a:rPr lang="en-US" sz="2400" dirty="0" err="1"/>
              <a:t>PowerBI</a:t>
            </a:r>
            <a:r>
              <a:rPr lang="en-US" sz="2400" dirty="0"/>
              <a:t> dashboard reports</a:t>
            </a:r>
          </a:p>
          <a:p>
            <a:r>
              <a:rPr lang="en-US" sz="2400" dirty="0"/>
              <a:t>Dashboard metrics will be developed by field-based workgroups consisting of representatives from the local research office, Medical Center Directors, and VISN.</a:t>
            </a:r>
          </a:p>
          <a:p>
            <a:r>
              <a:rPr lang="en-US" sz="2400" dirty="0"/>
              <a:t>Email </a:t>
            </a:r>
            <a:r>
              <a:rPr lang="en-US" sz="2400" dirty="0">
                <a:hlinkClick r:id="rId3"/>
              </a:rPr>
              <a:t>VAIRRS@va.gov</a:t>
            </a:r>
            <a:r>
              <a:rPr lang="en-US" sz="2400" dirty="0"/>
              <a:t> if you would like to participate in the dashboard metrics workgroup.</a:t>
            </a:r>
          </a:p>
          <a:p>
            <a:endParaRPr lang="en-US" sz="2400" dirty="0"/>
          </a:p>
          <a:p>
            <a:endParaRPr lang="en-US" sz="2400" dirty="0"/>
          </a:p>
        </p:txBody>
      </p:sp>
    </p:spTree>
    <p:extLst>
      <p:ext uri="{BB962C8B-B14F-4D97-AF65-F5344CB8AC3E}">
        <p14:creationId xmlns:p14="http://schemas.microsoft.com/office/powerpoint/2010/main" val="2298880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79" y="2743174"/>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	Closing Thoughts</a:t>
            </a:r>
          </a:p>
          <a:p>
            <a:pPr marL="4763" indent="-4763" algn="ctr">
              <a:spcBef>
                <a:spcPct val="20000"/>
              </a:spcBef>
              <a:defRPr/>
            </a:pPr>
            <a:endParaRPr lang="en-US" sz="3100" spc="100" dirty="0">
              <a:solidFill>
                <a:prstClr val="black"/>
              </a:solidFill>
            </a:endParaRPr>
          </a:p>
        </p:txBody>
      </p:sp>
      <p:pic>
        <p:nvPicPr>
          <p:cNvPr id="5" name="Picture 4">
            <a:extLst>
              <a:ext uri="{FF2B5EF4-FFF2-40B4-BE49-F238E27FC236}">
                <a16:creationId xmlns:a16="http://schemas.microsoft.com/office/drawing/2014/main" id="{993605DA-5610-4E05-89EE-9129AC90C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496" y="3733800"/>
            <a:ext cx="2828925" cy="1990725"/>
          </a:xfrm>
          <a:prstGeom prst="rect">
            <a:avLst/>
          </a:prstGeom>
        </p:spPr>
      </p:pic>
    </p:spTree>
    <p:extLst>
      <p:ext uri="{BB962C8B-B14F-4D97-AF65-F5344CB8AC3E}">
        <p14:creationId xmlns:p14="http://schemas.microsoft.com/office/powerpoint/2010/main" val="414248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1F6A-1EBB-47B4-88C3-C4A5DF7DFBBE}"/>
              </a:ext>
            </a:extLst>
          </p:cNvPr>
          <p:cNvSpPr>
            <a:spLocks noGrp="1"/>
          </p:cNvSpPr>
          <p:nvPr>
            <p:ph type="title"/>
          </p:nvPr>
        </p:nvSpPr>
        <p:spPr/>
        <p:txBody>
          <a:bodyPr/>
          <a:lstStyle/>
          <a:p>
            <a:r>
              <a:rPr lang="en-US" dirty="0"/>
              <a:t>Contact Information for Panelists</a:t>
            </a:r>
          </a:p>
        </p:txBody>
      </p:sp>
      <p:sp>
        <p:nvSpPr>
          <p:cNvPr id="3" name="Content Placeholder 2">
            <a:extLst>
              <a:ext uri="{FF2B5EF4-FFF2-40B4-BE49-F238E27FC236}">
                <a16:creationId xmlns:a16="http://schemas.microsoft.com/office/drawing/2014/main" id="{AA68428B-B46C-4EF9-896B-BB519393BBF9}"/>
              </a:ext>
            </a:extLst>
          </p:cNvPr>
          <p:cNvSpPr>
            <a:spLocks noGrp="1"/>
          </p:cNvSpPr>
          <p:nvPr>
            <p:ph idx="1"/>
          </p:nvPr>
        </p:nvSpPr>
        <p:spPr>
          <a:xfrm>
            <a:off x="457199" y="1935650"/>
            <a:ext cx="8722659" cy="4190513"/>
          </a:xfrm>
        </p:spPr>
        <p:txBody>
          <a:bodyPr/>
          <a:lstStyle/>
          <a:p>
            <a:pPr marL="0" indent="0">
              <a:spcAft>
                <a:spcPts val="0"/>
              </a:spcAft>
              <a:buNone/>
            </a:pPr>
            <a:endParaRPr lang="en-US" sz="1400" dirty="0">
              <a:highlight>
                <a:srgbClr val="FFFF00"/>
              </a:highlight>
            </a:endParaRPr>
          </a:p>
          <a:p>
            <a:pPr marL="0" indent="0">
              <a:spcAft>
                <a:spcPts val="600"/>
              </a:spcAft>
              <a:buNone/>
            </a:pPr>
            <a:r>
              <a:rPr lang="en-US" sz="1400" dirty="0"/>
              <a:t>Nicholas McCray								Paska Permana, PhD.</a:t>
            </a:r>
          </a:p>
          <a:p>
            <a:pPr marL="0" indent="0">
              <a:spcAft>
                <a:spcPts val="600"/>
              </a:spcAft>
              <a:buNone/>
            </a:pPr>
            <a:r>
              <a:rPr lang="en-US" sz="1400" dirty="0"/>
              <a:t>Administrative Officer/R&amp;D 						Human Research Protection Program Officer	</a:t>
            </a:r>
          </a:p>
          <a:p>
            <a:pPr marL="0" indent="0">
              <a:spcAft>
                <a:spcPts val="600"/>
              </a:spcAft>
              <a:buNone/>
            </a:pPr>
            <a:r>
              <a:rPr lang="en-US" sz="1400" dirty="0"/>
              <a:t>Dayton VA Medical Center						Phoenix VA Healthcare System</a:t>
            </a:r>
          </a:p>
          <a:p>
            <a:pPr marL="0" indent="0">
              <a:spcAft>
                <a:spcPts val="600"/>
              </a:spcAft>
              <a:buNone/>
            </a:pPr>
            <a:r>
              <a:rPr lang="en-US" sz="1400" dirty="0"/>
              <a:t>E-mail:  </a:t>
            </a:r>
            <a:r>
              <a:rPr lang="en-US" sz="1400" dirty="0">
                <a:hlinkClick r:id="rId3"/>
              </a:rPr>
              <a:t>Nicholas.McCray@va.gov</a:t>
            </a:r>
            <a:r>
              <a:rPr lang="en-US" sz="1400" dirty="0"/>
              <a:t>					E-mail:  </a:t>
            </a:r>
            <a:r>
              <a:rPr lang="en-US" sz="1400" dirty="0">
                <a:hlinkClick r:id="rId4"/>
              </a:rPr>
              <a:t>Paska.Permana@va.gov</a:t>
            </a:r>
            <a:endParaRPr lang="en-US" sz="1400" dirty="0"/>
          </a:p>
          <a:p>
            <a:pPr marL="0" indent="0">
              <a:spcAft>
                <a:spcPts val="600"/>
              </a:spcAft>
              <a:buNone/>
            </a:pPr>
            <a:r>
              <a:rPr lang="en-US" sz="1400" dirty="0"/>
              <a:t>		</a:t>
            </a:r>
            <a:endParaRPr lang="en-US" sz="1400" dirty="0">
              <a:highlight>
                <a:srgbClr val="FFFF00"/>
              </a:highlight>
            </a:endParaRPr>
          </a:p>
          <a:p>
            <a:pPr marL="0" indent="0">
              <a:spcAft>
                <a:spcPts val="600"/>
              </a:spcAft>
              <a:buNone/>
            </a:pPr>
            <a:r>
              <a:rPr lang="en-US" sz="1400" dirty="0"/>
              <a:t>Amy Burns, JD, OTR/L							Angela Foster</a:t>
            </a:r>
          </a:p>
          <a:p>
            <a:pPr marL="0" indent="0">
              <a:spcAft>
                <a:spcPts val="600"/>
              </a:spcAft>
              <a:buNone/>
            </a:pPr>
            <a:r>
              <a:rPr lang="en-US" sz="1400" dirty="0"/>
              <a:t>Associate Center Director for Quality Assurance		Program Manager, VAIRRS and VAEDA</a:t>
            </a:r>
          </a:p>
          <a:p>
            <a:pPr marL="0" indent="0">
              <a:spcAft>
                <a:spcPts val="600"/>
              </a:spcAft>
              <a:buNone/>
            </a:pPr>
            <a:r>
              <a:rPr lang="en-US" sz="1400" dirty="0"/>
              <a:t>Cooperative Studies Program (CSP) Coordinating Center 	Office of Research Protections, Policy, &amp; Education</a:t>
            </a:r>
          </a:p>
          <a:p>
            <a:pPr marL="0" indent="0">
              <a:spcAft>
                <a:spcPts val="600"/>
              </a:spcAft>
              <a:buNone/>
            </a:pPr>
            <a:r>
              <a:rPr lang="en-US" sz="1400" dirty="0"/>
              <a:t>West Haven, CT 								E-mail:  </a:t>
            </a:r>
            <a:r>
              <a:rPr lang="en-US" sz="1400" dirty="0">
                <a:hlinkClick r:id="rId5"/>
              </a:rPr>
              <a:t>Angela.Foster@va.gov</a:t>
            </a:r>
            <a:endParaRPr lang="en-US" sz="1400" dirty="0"/>
          </a:p>
          <a:p>
            <a:pPr marL="0" indent="0">
              <a:spcAft>
                <a:spcPts val="600"/>
              </a:spcAft>
              <a:buNone/>
            </a:pPr>
            <a:r>
              <a:rPr lang="en-US" sz="1400" dirty="0"/>
              <a:t>E-mail:  </a:t>
            </a:r>
            <a:r>
              <a:rPr lang="en-US" sz="1400" dirty="0">
                <a:hlinkClick r:id="rId6"/>
              </a:rPr>
              <a:t>Amy.Burns2@va.gov</a:t>
            </a:r>
            <a:endParaRPr lang="en-US" sz="1400" dirty="0"/>
          </a:p>
          <a:p>
            <a:pPr marL="0" indent="0">
              <a:spcAft>
                <a:spcPts val="600"/>
              </a:spcAft>
              <a:buNone/>
            </a:pPr>
            <a:endParaRPr lang="en-US" sz="1400" dirty="0"/>
          </a:p>
          <a:p>
            <a:pPr marL="0" indent="0">
              <a:spcAft>
                <a:spcPts val="600"/>
              </a:spcAft>
              <a:buNone/>
            </a:pPr>
            <a:endParaRPr lang="en-US" sz="1400" dirty="0">
              <a:highlight>
                <a:srgbClr val="FFFF00"/>
              </a:highlight>
            </a:endParaRPr>
          </a:p>
          <a:p>
            <a:pPr marL="0" indent="0">
              <a:spcAft>
                <a:spcPts val="600"/>
              </a:spcAft>
              <a:buNone/>
            </a:pPr>
            <a:endParaRPr lang="en-US" sz="1400" dirty="0"/>
          </a:p>
          <a:p>
            <a:pPr marL="0" indent="0">
              <a:spcAft>
                <a:spcPts val="0"/>
              </a:spcAft>
              <a:buNone/>
            </a:pPr>
            <a:endParaRPr lang="en-US" sz="1400" dirty="0"/>
          </a:p>
          <a:p>
            <a:pPr marL="0" indent="0">
              <a:spcAft>
                <a:spcPts val="0"/>
              </a:spcAft>
              <a:buNone/>
            </a:pPr>
            <a:endParaRPr lang="en-US" sz="1400" dirty="0"/>
          </a:p>
          <a:p>
            <a:pPr marL="0" indent="0">
              <a:spcAft>
                <a:spcPts val="0"/>
              </a:spcAft>
              <a:buNone/>
            </a:pPr>
            <a:endParaRPr lang="en-US" sz="1400" dirty="0"/>
          </a:p>
          <a:p>
            <a:endParaRPr lang="en-US" sz="1400" dirty="0">
              <a:highlight>
                <a:srgbClr val="FFFF00"/>
              </a:highlight>
            </a:endParaRPr>
          </a:p>
        </p:txBody>
      </p:sp>
    </p:spTree>
    <p:extLst>
      <p:ext uri="{BB962C8B-B14F-4D97-AF65-F5344CB8AC3E}">
        <p14:creationId xmlns:p14="http://schemas.microsoft.com/office/powerpoint/2010/main" val="3313685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Questions	</a:t>
            </a:r>
          </a:p>
          <a:p>
            <a:pPr marL="4763" indent="-4763" algn="ctr">
              <a:spcBef>
                <a:spcPct val="20000"/>
              </a:spcBef>
              <a:defRPr/>
            </a:pPr>
            <a:endParaRPr lang="en-US" sz="3100" spc="100" dirty="0">
              <a:solidFill>
                <a:prstClr val="black"/>
              </a:solidFill>
            </a:endParaRPr>
          </a:p>
          <a:p>
            <a:pPr marL="4763" indent="-4763" algn="ctr">
              <a:spcBef>
                <a:spcPct val="20000"/>
              </a:spcBef>
              <a:defRPr/>
            </a:pPr>
            <a:endParaRPr lang="en-US" sz="3100" spc="100" dirty="0">
              <a:solidFill>
                <a:prstClr val="black"/>
              </a:solidFill>
            </a:endParaRPr>
          </a:p>
        </p:txBody>
      </p:sp>
      <p:pic>
        <p:nvPicPr>
          <p:cNvPr id="5" name="Picture 4">
            <a:extLst>
              <a:ext uri="{FF2B5EF4-FFF2-40B4-BE49-F238E27FC236}">
                <a16:creationId xmlns:a16="http://schemas.microsoft.com/office/drawing/2014/main" id="{B941A7DC-6980-4A73-A32F-C6EE9CE00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429000"/>
            <a:ext cx="1295400" cy="1790700"/>
          </a:xfrm>
          <a:prstGeom prst="rect">
            <a:avLst/>
          </a:prstGeom>
        </p:spPr>
      </p:pic>
    </p:spTree>
    <p:extLst>
      <p:ext uri="{BB962C8B-B14F-4D97-AF65-F5344CB8AC3E}">
        <p14:creationId xmlns:p14="http://schemas.microsoft.com/office/powerpoint/2010/main" val="3850177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FB5A-D5B4-4670-B04D-FCFCB3CBB6E2}"/>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32748F7F-51DC-47CB-8C17-45F37CDB4058}"/>
              </a:ext>
            </a:extLst>
          </p:cNvPr>
          <p:cNvSpPr>
            <a:spLocks noGrp="1"/>
          </p:cNvSpPr>
          <p:nvPr>
            <p:ph idx="1"/>
          </p:nvPr>
        </p:nvSpPr>
        <p:spPr/>
        <p:txBody>
          <a:bodyPr/>
          <a:lstStyle/>
          <a:p>
            <a:r>
              <a:rPr lang="en-US" sz="2400" dirty="0"/>
              <a:t>A recording of this session and the associated handouts will be available on ORPP&amp;E’s Education and Training website approximately one week post-webinar</a:t>
            </a:r>
          </a:p>
          <a:p>
            <a:r>
              <a:rPr lang="en-US" sz="2400" dirty="0"/>
              <a:t>An archive of all ORPP&amp;E webinars can be found here:  </a:t>
            </a:r>
            <a:r>
              <a:rPr lang="en-US" sz="2400" dirty="0">
                <a:hlinkClick r:id="rId3"/>
              </a:rPr>
              <a:t>https://www.research.va.gov/programs/orppe/education/webinars/archives.cfm</a:t>
            </a:r>
            <a:endParaRPr lang="en-US" sz="2400" dirty="0"/>
          </a:p>
          <a:p>
            <a:endParaRPr lang="en-US" sz="2400" dirty="0"/>
          </a:p>
        </p:txBody>
      </p:sp>
    </p:spTree>
    <p:extLst>
      <p:ext uri="{BB962C8B-B14F-4D97-AF65-F5344CB8AC3E}">
        <p14:creationId xmlns:p14="http://schemas.microsoft.com/office/powerpoint/2010/main" val="2268654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081E-ED17-4151-ACEA-F3B642FDE51A}"/>
              </a:ext>
            </a:extLst>
          </p:cNvPr>
          <p:cNvSpPr>
            <a:spLocks noGrp="1"/>
          </p:cNvSpPr>
          <p:nvPr>
            <p:ph type="title"/>
          </p:nvPr>
        </p:nvSpPr>
        <p:spPr/>
        <p:txBody>
          <a:bodyPr/>
          <a:lstStyle/>
          <a:p>
            <a:r>
              <a:rPr lang="en-US" dirty="0"/>
              <a:t>Research and Development Committee Workshop Series</a:t>
            </a:r>
          </a:p>
        </p:txBody>
      </p:sp>
      <p:graphicFrame>
        <p:nvGraphicFramePr>
          <p:cNvPr id="4" name="Content Placeholder 3">
            <a:extLst>
              <a:ext uri="{FF2B5EF4-FFF2-40B4-BE49-F238E27FC236}">
                <a16:creationId xmlns:a16="http://schemas.microsoft.com/office/drawing/2014/main" id="{CF36ED52-3C4B-442B-9EC7-65B767A1E12C}"/>
              </a:ext>
            </a:extLst>
          </p:cNvPr>
          <p:cNvGraphicFramePr>
            <a:graphicFrameLocks noGrp="1"/>
          </p:cNvGraphicFramePr>
          <p:nvPr>
            <p:ph idx="1"/>
            <p:extLst>
              <p:ext uri="{D42A27DB-BD31-4B8C-83A1-F6EECF244321}">
                <p14:modId xmlns:p14="http://schemas.microsoft.com/office/powerpoint/2010/main" val="436210034"/>
              </p:ext>
            </p:extLst>
          </p:nvPr>
        </p:nvGraphicFramePr>
        <p:xfrm>
          <a:off x="457200" y="1935163"/>
          <a:ext cx="8229600" cy="47396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435157717"/>
                    </a:ext>
                  </a:extLst>
                </a:gridCol>
                <a:gridCol w="1905000">
                  <a:extLst>
                    <a:ext uri="{9D8B030D-6E8A-4147-A177-3AD203B41FA5}">
                      <a16:colId xmlns:a16="http://schemas.microsoft.com/office/drawing/2014/main" val="3358365362"/>
                    </a:ext>
                  </a:extLst>
                </a:gridCol>
                <a:gridCol w="1524000">
                  <a:extLst>
                    <a:ext uri="{9D8B030D-6E8A-4147-A177-3AD203B41FA5}">
                      <a16:colId xmlns:a16="http://schemas.microsoft.com/office/drawing/2014/main" val="3984586326"/>
                    </a:ext>
                  </a:extLst>
                </a:gridCol>
              </a:tblGrid>
              <a:tr h="370840">
                <a:tc>
                  <a:txBody>
                    <a:bodyPr/>
                    <a:lstStyle/>
                    <a:p>
                      <a:r>
                        <a:rPr lang="en-US" sz="1400" dirty="0"/>
                        <a:t>Proposed Training</a:t>
                      </a:r>
                    </a:p>
                  </a:txBody>
                  <a:tcPr/>
                </a:tc>
                <a:tc>
                  <a:txBody>
                    <a:bodyPr/>
                    <a:lstStyle/>
                    <a:p>
                      <a:r>
                        <a:rPr lang="en-US" sz="1400" dirty="0"/>
                        <a:t>Training Type</a:t>
                      </a:r>
                    </a:p>
                  </a:txBody>
                  <a:tcPr/>
                </a:tc>
                <a:tc>
                  <a:txBody>
                    <a:bodyPr/>
                    <a:lstStyle/>
                    <a:p>
                      <a:r>
                        <a:rPr lang="en-US" sz="1400" dirty="0"/>
                        <a:t>Tentative Date</a:t>
                      </a:r>
                    </a:p>
                  </a:txBody>
                  <a:tcPr/>
                </a:tc>
                <a:extLst>
                  <a:ext uri="{0D108BD9-81ED-4DB2-BD59-A6C34878D82A}">
                    <a16:rowId xmlns:a16="http://schemas.microsoft.com/office/drawing/2014/main" val="2327963922"/>
                  </a:ext>
                </a:extLst>
              </a:tr>
              <a:tr h="370840">
                <a:tc>
                  <a:txBody>
                    <a:bodyPr/>
                    <a:lstStyle/>
                    <a:p>
                      <a:r>
                        <a:rPr lang="en-US" sz="1400" dirty="0">
                          <a:solidFill>
                            <a:schemeClr val="bg1">
                              <a:lumMod val="50000"/>
                            </a:schemeClr>
                          </a:solidFill>
                        </a:rPr>
                        <a:t>Differentiating roles of the R&amp;D Committee and the IRB </a:t>
                      </a:r>
                    </a:p>
                  </a:txBody>
                  <a:tcPr/>
                </a:tc>
                <a:tc>
                  <a:txBody>
                    <a:bodyPr/>
                    <a:lstStyle/>
                    <a:p>
                      <a:r>
                        <a:rPr lang="en-US" sz="1400" dirty="0">
                          <a:solidFill>
                            <a:schemeClr val="bg1">
                              <a:lumMod val="50000"/>
                            </a:schemeClr>
                          </a:solidFill>
                        </a:rPr>
                        <a:t>Traditional Webinar</a:t>
                      </a:r>
                    </a:p>
                  </a:txBody>
                  <a:tcPr/>
                </a:tc>
                <a:tc>
                  <a:txBody>
                    <a:bodyPr/>
                    <a:lstStyle/>
                    <a:p>
                      <a:r>
                        <a:rPr lang="en-US" sz="1400" dirty="0">
                          <a:solidFill>
                            <a:schemeClr val="bg1">
                              <a:lumMod val="50000"/>
                            </a:schemeClr>
                          </a:solidFill>
                        </a:rPr>
                        <a:t>11/7/2019</a:t>
                      </a:r>
                    </a:p>
                  </a:txBody>
                  <a:tcPr/>
                </a:tc>
                <a:extLst>
                  <a:ext uri="{0D108BD9-81ED-4DB2-BD59-A6C34878D82A}">
                    <a16:rowId xmlns:a16="http://schemas.microsoft.com/office/drawing/2014/main" val="2078409320"/>
                  </a:ext>
                </a:extLst>
              </a:tr>
              <a:tr h="370840">
                <a:tc>
                  <a:txBody>
                    <a:bodyPr/>
                    <a:lstStyle/>
                    <a:p>
                      <a:r>
                        <a:rPr lang="en-US" sz="1400" dirty="0">
                          <a:solidFill>
                            <a:schemeClr val="tx1">
                              <a:lumMod val="50000"/>
                              <a:lumOff val="50000"/>
                            </a:schemeClr>
                          </a:solidFill>
                        </a:rPr>
                        <a:t>R&amp;D Committee Responsibility:  Review and Approval of Research </a:t>
                      </a:r>
                    </a:p>
                  </a:txBody>
                  <a:tcPr/>
                </a:tc>
                <a:tc>
                  <a:txBody>
                    <a:bodyPr/>
                    <a:lstStyle/>
                    <a:p>
                      <a:r>
                        <a:rPr lang="en-US" sz="1400" dirty="0">
                          <a:solidFill>
                            <a:schemeClr val="tx1">
                              <a:lumMod val="50000"/>
                              <a:lumOff val="50000"/>
                            </a:schemeClr>
                          </a:solidFill>
                        </a:rPr>
                        <a:t>Workshop</a:t>
                      </a:r>
                    </a:p>
                  </a:txBody>
                  <a:tcPr/>
                </a:tc>
                <a:tc>
                  <a:txBody>
                    <a:bodyPr/>
                    <a:lstStyle/>
                    <a:p>
                      <a:r>
                        <a:rPr lang="en-US" sz="1400" dirty="0">
                          <a:solidFill>
                            <a:schemeClr val="tx1">
                              <a:lumMod val="50000"/>
                              <a:lumOff val="50000"/>
                            </a:schemeClr>
                          </a:solidFill>
                        </a:rPr>
                        <a:t>12/11/2019</a:t>
                      </a:r>
                    </a:p>
                  </a:txBody>
                  <a:tcPr/>
                </a:tc>
                <a:extLst>
                  <a:ext uri="{0D108BD9-81ED-4DB2-BD59-A6C34878D82A}">
                    <a16:rowId xmlns:a16="http://schemas.microsoft.com/office/drawing/2014/main" val="1277100221"/>
                  </a:ext>
                </a:extLst>
              </a:tr>
              <a:tr h="370840">
                <a:tc>
                  <a:txBody>
                    <a:bodyPr/>
                    <a:lstStyle/>
                    <a:p>
                      <a:r>
                        <a:rPr lang="en-US" sz="1400" dirty="0">
                          <a:solidFill>
                            <a:schemeClr val="tx1">
                              <a:lumMod val="50000"/>
                              <a:lumOff val="50000"/>
                            </a:schemeClr>
                          </a:solidFill>
                        </a:rPr>
                        <a:t>R&amp;D Committee Operations:  Convened Meeting vs. Designated Member Review (DMR)</a:t>
                      </a:r>
                    </a:p>
                  </a:txBody>
                  <a:tcPr/>
                </a:tc>
                <a:tc>
                  <a:txBody>
                    <a:bodyPr/>
                    <a:lstStyle/>
                    <a:p>
                      <a:r>
                        <a:rPr lang="en-US" sz="1400" dirty="0">
                          <a:solidFill>
                            <a:schemeClr val="tx1">
                              <a:lumMod val="50000"/>
                              <a:lumOff val="50000"/>
                            </a:schemeClr>
                          </a:solidFill>
                        </a:rPr>
                        <a:t>Workshop</a:t>
                      </a:r>
                    </a:p>
                  </a:txBody>
                  <a:tcPr/>
                </a:tc>
                <a:tc>
                  <a:txBody>
                    <a:bodyPr/>
                    <a:lstStyle/>
                    <a:p>
                      <a:r>
                        <a:rPr lang="en-US" sz="1400" dirty="0">
                          <a:solidFill>
                            <a:schemeClr val="tx1">
                              <a:lumMod val="50000"/>
                              <a:lumOff val="50000"/>
                            </a:schemeClr>
                          </a:solidFill>
                        </a:rPr>
                        <a:t>12/19/2019</a:t>
                      </a:r>
                    </a:p>
                  </a:txBody>
                  <a:tcPr/>
                </a:tc>
                <a:extLst>
                  <a:ext uri="{0D108BD9-81ED-4DB2-BD59-A6C34878D82A}">
                    <a16:rowId xmlns:a16="http://schemas.microsoft.com/office/drawing/2014/main" val="941142847"/>
                  </a:ext>
                </a:extLst>
              </a:tr>
              <a:tr h="370840">
                <a:tc>
                  <a:txBody>
                    <a:bodyPr/>
                    <a:lstStyle/>
                    <a:p>
                      <a:r>
                        <a:rPr lang="en-US" sz="1400" kern="1200" dirty="0">
                          <a:solidFill>
                            <a:schemeClr val="tx1">
                              <a:lumMod val="50000"/>
                              <a:lumOff val="50000"/>
                            </a:schemeClr>
                          </a:solidFill>
                          <a:latin typeface="+mn-lt"/>
                          <a:ea typeface="+mn-ea"/>
                          <a:cs typeface="+mn-cs"/>
                        </a:rPr>
                        <a:t>R&amp;D Committee Responsibility: Part 1- Review and Approval of Exempt Research</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2/4/2020 and 2/19/2020</a:t>
                      </a:r>
                    </a:p>
                  </a:txBody>
                  <a:tcPr/>
                </a:tc>
                <a:extLst>
                  <a:ext uri="{0D108BD9-81ED-4DB2-BD59-A6C34878D82A}">
                    <a16:rowId xmlns:a16="http://schemas.microsoft.com/office/drawing/2014/main" val="3688344723"/>
                  </a:ext>
                </a:extLst>
              </a:tr>
              <a:tr h="370840">
                <a:tc>
                  <a:txBody>
                    <a:bodyPr/>
                    <a:lstStyle/>
                    <a:p>
                      <a:r>
                        <a:rPr lang="en-US" sz="1400" kern="1200" dirty="0">
                          <a:solidFill>
                            <a:schemeClr val="tx1">
                              <a:lumMod val="50000"/>
                              <a:lumOff val="50000"/>
                            </a:schemeClr>
                          </a:solidFill>
                          <a:latin typeface="+mn-lt"/>
                          <a:ea typeface="+mn-ea"/>
                          <a:cs typeface="+mn-cs"/>
                        </a:rPr>
                        <a:t> R&amp;D Committee Responsibility:  Non-Compliance Review and Reporting</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3/4/2020</a:t>
                      </a:r>
                    </a:p>
                  </a:txBody>
                  <a:tcPr/>
                </a:tc>
                <a:extLst>
                  <a:ext uri="{0D108BD9-81ED-4DB2-BD59-A6C34878D82A}">
                    <a16:rowId xmlns:a16="http://schemas.microsoft.com/office/drawing/2014/main" val="609073132"/>
                  </a:ext>
                </a:extLst>
              </a:tr>
              <a:tr h="370840">
                <a:tc>
                  <a:txBody>
                    <a:bodyPr/>
                    <a:lstStyle/>
                    <a:p>
                      <a:r>
                        <a:rPr lang="en-US" sz="1400" kern="1200" dirty="0">
                          <a:solidFill>
                            <a:schemeClr val="tx1">
                              <a:lumMod val="50000"/>
                              <a:lumOff val="50000"/>
                            </a:schemeClr>
                          </a:solidFill>
                          <a:latin typeface="+mn-lt"/>
                          <a:ea typeface="+mn-ea"/>
                          <a:cs typeface="+mn-cs"/>
                        </a:rPr>
                        <a:t>Review and Approval of Exempt Research:  Part 2 - Capstone Case</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4/9/2020</a:t>
                      </a:r>
                    </a:p>
                  </a:txBody>
                  <a:tcPr/>
                </a:tc>
                <a:extLst>
                  <a:ext uri="{0D108BD9-81ED-4DB2-BD59-A6C34878D82A}">
                    <a16:rowId xmlns:a16="http://schemas.microsoft.com/office/drawing/2014/main" val="2932969090"/>
                  </a:ext>
                </a:extLst>
              </a:tr>
              <a:tr h="370840">
                <a:tc>
                  <a:txBody>
                    <a:bodyPr/>
                    <a:lstStyle/>
                    <a:p>
                      <a:r>
                        <a:rPr lang="en-US" sz="1400" kern="1200" dirty="0">
                          <a:solidFill>
                            <a:schemeClr val="tx1">
                              <a:lumMod val="50000"/>
                              <a:lumOff val="50000"/>
                            </a:schemeClr>
                          </a:solidFill>
                          <a:latin typeface="+mn-lt"/>
                          <a:ea typeface="+mn-ea"/>
                          <a:cs typeface="+mn-cs"/>
                        </a:rPr>
                        <a:t>R&amp;D Committee Responsibility:  Review and Approval of Amendments and Continuing Reviews</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6/3/2020</a:t>
                      </a:r>
                    </a:p>
                  </a:txBody>
                  <a:tcPr/>
                </a:tc>
                <a:extLst>
                  <a:ext uri="{0D108BD9-81ED-4DB2-BD59-A6C34878D82A}">
                    <a16:rowId xmlns:a16="http://schemas.microsoft.com/office/drawing/2014/main" val="3388770049"/>
                  </a:ext>
                </a:extLst>
              </a:tr>
              <a:tr h="370840">
                <a:tc>
                  <a:txBody>
                    <a:bodyPr/>
                    <a:lstStyle/>
                    <a:p>
                      <a:r>
                        <a:rPr lang="en-US" sz="1400" kern="1200" dirty="0">
                          <a:solidFill>
                            <a:schemeClr val="tx1">
                              <a:lumMod val="50000"/>
                              <a:lumOff val="50000"/>
                            </a:schemeClr>
                          </a:solidFill>
                          <a:latin typeface="+mn-lt"/>
                          <a:ea typeface="+mn-ea"/>
                          <a:cs typeface="+mn-cs"/>
                        </a:rPr>
                        <a:t>R&amp;D Committee Responsibility:  QI/QA Activities</a:t>
                      </a:r>
                    </a:p>
                  </a:txBody>
                  <a:tcPr/>
                </a:tc>
                <a:tc>
                  <a:txBody>
                    <a:bodyPr/>
                    <a:lstStyle/>
                    <a:p>
                      <a:r>
                        <a:rPr lang="en-US" sz="1400" kern="1200" dirty="0">
                          <a:solidFill>
                            <a:schemeClr val="tx1">
                              <a:lumMod val="50000"/>
                              <a:lumOff val="50000"/>
                            </a:schemeClr>
                          </a:solidFill>
                          <a:latin typeface="+mn-lt"/>
                          <a:ea typeface="+mn-ea"/>
                          <a:cs typeface="+mn-cs"/>
                        </a:rPr>
                        <a:t>Workshop</a:t>
                      </a:r>
                    </a:p>
                  </a:txBody>
                  <a:tcPr/>
                </a:tc>
                <a:tc>
                  <a:txBody>
                    <a:bodyPr/>
                    <a:lstStyle/>
                    <a:p>
                      <a:r>
                        <a:rPr lang="en-US" sz="1400" kern="1200" dirty="0">
                          <a:solidFill>
                            <a:schemeClr val="tx1">
                              <a:lumMod val="50000"/>
                              <a:lumOff val="50000"/>
                            </a:schemeClr>
                          </a:solidFill>
                          <a:latin typeface="+mn-lt"/>
                          <a:ea typeface="+mn-ea"/>
                          <a:cs typeface="+mn-cs"/>
                        </a:rPr>
                        <a:t>7/15/2020</a:t>
                      </a:r>
                    </a:p>
                  </a:txBody>
                  <a:tcPr/>
                </a:tc>
                <a:extLst>
                  <a:ext uri="{0D108BD9-81ED-4DB2-BD59-A6C34878D82A}">
                    <a16:rowId xmlns:a16="http://schemas.microsoft.com/office/drawing/2014/main" val="3369438768"/>
                  </a:ext>
                </a:extLst>
              </a:tr>
              <a:tr h="477837">
                <a:tc>
                  <a:txBody>
                    <a:bodyPr/>
                    <a:lstStyle/>
                    <a:p>
                      <a:r>
                        <a:rPr lang="en-US" sz="1400" dirty="0"/>
                        <a:t>R&amp;D Committee Responsibility:  Review and Approval of Non-Veterans</a:t>
                      </a:r>
                    </a:p>
                  </a:txBody>
                  <a:tcPr/>
                </a:tc>
                <a:tc>
                  <a:txBody>
                    <a:bodyPr/>
                    <a:lstStyle/>
                    <a:p>
                      <a:r>
                        <a:rPr lang="en-US" sz="1400" dirty="0"/>
                        <a:t>Workshop</a:t>
                      </a:r>
                    </a:p>
                  </a:txBody>
                  <a:tcPr/>
                </a:tc>
                <a:tc>
                  <a:txBody>
                    <a:bodyPr/>
                    <a:lstStyle/>
                    <a:p>
                      <a:r>
                        <a:rPr lang="en-US" sz="1400" dirty="0"/>
                        <a:t>TBD</a:t>
                      </a:r>
                    </a:p>
                  </a:txBody>
                  <a:tcPr/>
                </a:tc>
                <a:extLst>
                  <a:ext uri="{0D108BD9-81ED-4DB2-BD59-A6C34878D82A}">
                    <a16:rowId xmlns:a16="http://schemas.microsoft.com/office/drawing/2014/main" val="2285372376"/>
                  </a:ext>
                </a:extLst>
              </a:tr>
            </a:tbl>
          </a:graphicData>
        </a:graphic>
      </p:graphicFrame>
    </p:spTree>
    <p:extLst>
      <p:ext uri="{BB962C8B-B14F-4D97-AF65-F5344CB8AC3E}">
        <p14:creationId xmlns:p14="http://schemas.microsoft.com/office/powerpoint/2010/main" val="1212258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3" name="Content Placeholder 2"/>
          <p:cNvSpPr>
            <a:spLocks noGrp="1"/>
          </p:cNvSpPr>
          <p:nvPr>
            <p:ph idx="1"/>
          </p:nvPr>
        </p:nvSpPr>
        <p:spPr>
          <a:xfrm>
            <a:off x="152400" y="1752600"/>
            <a:ext cx="8229600" cy="4190513"/>
          </a:xfrm>
        </p:spPr>
        <p:txBody>
          <a:bodyPr/>
          <a:lstStyle/>
          <a:p>
            <a:pPr>
              <a:spcAft>
                <a:spcPts val="2400"/>
              </a:spcAft>
            </a:pPr>
            <a:r>
              <a:rPr lang="en-US" sz="1600" dirty="0">
                <a:hlinkClick r:id="rId3"/>
              </a:rPr>
              <a:t>Revised Common Rule (published January 19, 2017)</a:t>
            </a:r>
            <a:endParaRPr lang="en-US" sz="1600" dirty="0"/>
          </a:p>
          <a:p>
            <a:pPr lvl="1">
              <a:spcAft>
                <a:spcPts val="2400"/>
              </a:spcAft>
            </a:pPr>
            <a:r>
              <a:rPr lang="en-US" sz="1400" dirty="0"/>
              <a:t>Pages 7259 to 7274 contain the Text of the Final Rule</a:t>
            </a:r>
          </a:p>
          <a:p>
            <a:pPr>
              <a:spcAft>
                <a:spcPts val="2400"/>
              </a:spcAft>
            </a:pPr>
            <a:r>
              <a:rPr lang="en-US" sz="1600" dirty="0">
                <a:hlinkClick r:id="rId4"/>
              </a:rPr>
              <a:t>VHA Directive 1200.05</a:t>
            </a:r>
            <a:endParaRPr lang="en-US" sz="1600" dirty="0"/>
          </a:p>
          <a:p>
            <a:pPr>
              <a:spcAft>
                <a:spcPts val="2400"/>
              </a:spcAft>
            </a:pPr>
            <a:r>
              <a:rPr lang="en-US" sz="1600" dirty="0">
                <a:hlinkClick r:id="rId5"/>
              </a:rPr>
              <a:t>VHA Directive 1200.01</a:t>
            </a:r>
            <a:endParaRPr lang="en-US" sz="1600" dirty="0"/>
          </a:p>
          <a:p>
            <a:pPr>
              <a:spcAft>
                <a:spcPts val="2400"/>
              </a:spcAft>
            </a:pPr>
            <a:r>
              <a:rPr lang="en-US" sz="1600" dirty="0">
                <a:hlinkClick r:id="rId6"/>
              </a:rPr>
              <a:t>ORD Policies and Guidance Documents</a:t>
            </a:r>
            <a:endParaRPr lang="en-US" sz="1600" dirty="0"/>
          </a:p>
          <a:p>
            <a:pPr>
              <a:spcAft>
                <a:spcPts val="2400"/>
              </a:spcAft>
            </a:pPr>
            <a:r>
              <a:rPr lang="en-US" sz="1600" dirty="0">
                <a:hlinkClick r:id="rId7"/>
              </a:rPr>
              <a:t>ORPP&amp;E </a:t>
            </a:r>
            <a:r>
              <a:rPr lang="en-US" sz="1600" dirty="0" err="1">
                <a:hlinkClick r:id="rId7"/>
              </a:rPr>
              <a:t>Cyberseminars</a:t>
            </a:r>
            <a:endParaRPr lang="en-US" sz="1600" dirty="0"/>
          </a:p>
          <a:p>
            <a:pPr>
              <a:spcAft>
                <a:spcPts val="2400"/>
              </a:spcAft>
            </a:pPr>
            <a:r>
              <a:rPr lang="en-US" sz="1600" dirty="0">
                <a:hlinkClick r:id="rId8"/>
              </a:rPr>
              <a:t>ORPP&amp;E FAQs</a:t>
            </a:r>
            <a:endParaRPr lang="en-US" sz="1600" dirty="0"/>
          </a:p>
          <a:p>
            <a:pPr>
              <a:spcAft>
                <a:spcPts val="2400"/>
              </a:spcAft>
            </a:pPr>
            <a:r>
              <a:rPr lang="en-US" sz="1600" dirty="0">
                <a:hlinkClick r:id="rId9"/>
              </a:rPr>
              <a:t>ORPP&amp;E’s Single IRB webpage</a:t>
            </a:r>
            <a:endParaRPr lang="en-US" sz="1600" dirty="0"/>
          </a:p>
          <a:p>
            <a:pPr>
              <a:spcAft>
                <a:spcPts val="2400"/>
              </a:spcAft>
            </a:pPr>
            <a:r>
              <a:rPr lang="en-US" sz="1600" dirty="0">
                <a:hlinkClick r:id="rId10"/>
              </a:rPr>
              <a:t>VA Innovation and Research Review System (VAIRRS)</a:t>
            </a:r>
            <a:endParaRPr lang="en-US" sz="1600" dirty="0"/>
          </a:p>
        </p:txBody>
      </p:sp>
    </p:spTree>
    <p:extLst>
      <p:ext uri="{BB962C8B-B14F-4D97-AF65-F5344CB8AC3E}">
        <p14:creationId xmlns:p14="http://schemas.microsoft.com/office/powerpoint/2010/main" val="347940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8C36-1768-4A20-A331-9013E43BDBE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6B9C8AC-0583-4ACD-B6F2-1FF8B3E05699}"/>
              </a:ext>
            </a:extLst>
          </p:cNvPr>
          <p:cNvSpPr>
            <a:spLocks noGrp="1"/>
          </p:cNvSpPr>
          <p:nvPr>
            <p:ph idx="1"/>
          </p:nvPr>
        </p:nvSpPr>
        <p:spPr>
          <a:xfrm>
            <a:off x="228600" y="1905000"/>
            <a:ext cx="8686800" cy="4190513"/>
          </a:xfrm>
        </p:spPr>
        <p:txBody>
          <a:bodyPr/>
          <a:lstStyle/>
          <a:p>
            <a:r>
              <a:rPr lang="en-US" sz="2400" dirty="0"/>
              <a:t>Discuss R&amp;D Committee review of subcommittee/committee meeting minutes</a:t>
            </a:r>
          </a:p>
          <a:p>
            <a:r>
              <a:rPr lang="en-US" sz="2400" dirty="0"/>
              <a:t>Share examples of how the R&amp;D Committee can facilitate close communication with its subcommittees/committees</a:t>
            </a:r>
          </a:p>
          <a:p>
            <a:r>
              <a:rPr lang="en-US" sz="2400" dirty="0"/>
              <a:t>Discuss ways in which the R&amp;D Committee can conduct quality assurance and quality improvement activities of its research related subcommittees and committees</a:t>
            </a:r>
          </a:p>
          <a:p>
            <a:pPr lvl="1"/>
            <a:r>
              <a:rPr lang="en-US" sz="2000" dirty="0"/>
              <a:t>Profile the West Haven CSP Coordinating Center’s Quality Program - highlighting the process used to identify risk-based quality indicators and measures </a:t>
            </a:r>
          </a:p>
          <a:p>
            <a:pPr lvl="1"/>
            <a:r>
              <a:rPr lang="en-US" sz="2000" dirty="0"/>
              <a:t>Highlight how VAIRRS can be used as a data source for quality indicators</a:t>
            </a:r>
          </a:p>
          <a:p>
            <a:pPr marL="857250" lvl="2" indent="0">
              <a:buNone/>
            </a:pPr>
            <a:endParaRPr lang="en-US" sz="2000" dirty="0"/>
          </a:p>
          <a:p>
            <a:pPr lvl="1"/>
            <a:endParaRPr lang="en-US" sz="2000" dirty="0"/>
          </a:p>
          <a:p>
            <a:pPr marL="0" indent="0">
              <a:buNone/>
            </a:pPr>
            <a:endParaRPr lang="en-US" sz="1900" dirty="0"/>
          </a:p>
        </p:txBody>
      </p:sp>
    </p:spTree>
    <p:extLst>
      <p:ext uri="{BB962C8B-B14F-4D97-AF65-F5344CB8AC3E}">
        <p14:creationId xmlns:p14="http://schemas.microsoft.com/office/powerpoint/2010/main" val="348440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E3D70D-CACB-457E-9717-6C02557D4BB7}"/>
              </a:ext>
            </a:extLst>
          </p:cNvPr>
          <p:cNvSpPr txBox="1">
            <a:spLocks/>
          </p:cNvSpPr>
          <p:nvPr/>
        </p:nvSpPr>
        <p:spPr bwMode="auto">
          <a:xfrm>
            <a:off x="167268" y="3429000"/>
            <a:ext cx="34290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spcBef>
                <a:spcPct val="20000"/>
              </a:spcBef>
              <a:defRPr/>
            </a:pPr>
            <a:r>
              <a:rPr lang="en-US" sz="2800" spc="100" dirty="0">
                <a:solidFill>
                  <a:prstClr val="black"/>
                </a:solidFill>
              </a:rPr>
              <a:t>R&amp;D Committee Review of Subcommittee &amp; Committee Meeting Minutes</a:t>
            </a:r>
          </a:p>
          <a:p>
            <a:pPr marL="4763" indent="-4763">
              <a:spcBef>
                <a:spcPct val="20000"/>
              </a:spcBef>
              <a:defRPr/>
            </a:pPr>
            <a:endParaRPr lang="en-US" sz="2800" spc="100" dirty="0">
              <a:solidFill>
                <a:prstClr val="black"/>
              </a:solidFill>
            </a:endParaRPr>
          </a:p>
        </p:txBody>
      </p:sp>
      <p:pic>
        <p:nvPicPr>
          <p:cNvPr id="8" name="Picture 7" descr="A close up of a sign&#10;&#10;Description automatically generated">
            <a:extLst>
              <a:ext uri="{FF2B5EF4-FFF2-40B4-BE49-F238E27FC236}">
                <a16:creationId xmlns:a16="http://schemas.microsoft.com/office/drawing/2014/main" id="{18175891-90F8-48E0-8A3F-F898BD280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268" y="0"/>
            <a:ext cx="6147211" cy="6858000"/>
          </a:xfrm>
          <a:prstGeom prst="rect">
            <a:avLst/>
          </a:prstGeom>
        </p:spPr>
      </p:pic>
      <p:sp>
        <p:nvSpPr>
          <p:cNvPr id="2" name="Slide Number Placeholder 1">
            <a:extLst>
              <a:ext uri="{FF2B5EF4-FFF2-40B4-BE49-F238E27FC236}">
                <a16:creationId xmlns:a16="http://schemas.microsoft.com/office/drawing/2014/main" id="{CE086DBD-643B-43AC-9B7A-25357A8B5D02}"/>
              </a:ext>
            </a:extLst>
          </p:cNvPr>
          <p:cNvSpPr>
            <a:spLocks noGrp="1"/>
          </p:cNvSpPr>
          <p:nvPr>
            <p:ph type="sldNum" sz="quarter" idx="12"/>
          </p:nvPr>
        </p:nvSpPr>
        <p:spPr/>
        <p:txBody>
          <a:bodyPr/>
          <a:lstStyle/>
          <a:p>
            <a:fld id="{F64AF51A-89D4-4CA9-B3EC-70151C00A104}" type="slidenum">
              <a:rPr lang="en-US" smtClean="0"/>
              <a:t>5</a:t>
            </a:fld>
            <a:endParaRPr lang="en-US"/>
          </a:p>
        </p:txBody>
      </p:sp>
    </p:spTree>
    <p:extLst>
      <p:ext uri="{BB962C8B-B14F-4D97-AF65-F5344CB8AC3E}">
        <p14:creationId xmlns:p14="http://schemas.microsoft.com/office/powerpoint/2010/main" val="11300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0838-723D-4EAD-99E3-D61900ACCB24}"/>
              </a:ext>
            </a:extLst>
          </p:cNvPr>
          <p:cNvSpPr>
            <a:spLocks noGrp="1"/>
          </p:cNvSpPr>
          <p:nvPr>
            <p:ph type="title"/>
          </p:nvPr>
        </p:nvSpPr>
        <p:spPr/>
        <p:txBody>
          <a:bodyPr/>
          <a:lstStyle/>
          <a:p>
            <a:r>
              <a:rPr lang="en-US" dirty="0"/>
              <a:t>Reviewing Subcommittee and Committee Meeting Minutes</a:t>
            </a:r>
          </a:p>
        </p:txBody>
      </p:sp>
      <p:sp>
        <p:nvSpPr>
          <p:cNvPr id="3" name="Content Placeholder 2">
            <a:extLst>
              <a:ext uri="{FF2B5EF4-FFF2-40B4-BE49-F238E27FC236}">
                <a16:creationId xmlns:a16="http://schemas.microsoft.com/office/drawing/2014/main" id="{AE2E895E-B1DB-46C5-BF88-F59791DEF897}"/>
              </a:ext>
            </a:extLst>
          </p:cNvPr>
          <p:cNvSpPr>
            <a:spLocks noGrp="1"/>
          </p:cNvSpPr>
          <p:nvPr>
            <p:ph idx="1"/>
          </p:nvPr>
        </p:nvSpPr>
        <p:spPr/>
        <p:txBody>
          <a:bodyPr/>
          <a:lstStyle/>
          <a:p>
            <a:r>
              <a:rPr lang="en-US" sz="2400" dirty="0"/>
              <a:t>Reviewing meeting minutes helps inform the R&amp;D Committee of issues addressed or actions taken by subcommittees and committees that may require additional institutional action by the R&amp;D Committee.</a:t>
            </a:r>
          </a:p>
          <a:p>
            <a:r>
              <a:rPr lang="en-US" sz="2400" dirty="0"/>
              <a:t>Meeting minutes provide the R&amp;D Committee with documentation of the operations of the R&amp;D Committee subcommittees and committees.  </a:t>
            </a:r>
          </a:p>
          <a:p>
            <a:r>
              <a:rPr lang="en-US" sz="2400" dirty="0"/>
              <a:t>For external committees, reviewing meeting minutes can also assist in ensuring that the obligations detailed in the MOU or reliance agreement are being met.</a:t>
            </a:r>
          </a:p>
        </p:txBody>
      </p:sp>
    </p:spTree>
    <p:extLst>
      <p:ext uri="{BB962C8B-B14F-4D97-AF65-F5344CB8AC3E}">
        <p14:creationId xmlns:p14="http://schemas.microsoft.com/office/powerpoint/2010/main" val="153270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21A9-072F-46D2-93B3-6C75AF34B41B}"/>
              </a:ext>
            </a:extLst>
          </p:cNvPr>
          <p:cNvSpPr>
            <a:spLocks noGrp="1"/>
          </p:cNvSpPr>
          <p:nvPr>
            <p:ph type="title"/>
          </p:nvPr>
        </p:nvSpPr>
        <p:spPr/>
        <p:txBody>
          <a:bodyPr/>
          <a:lstStyle/>
          <a:p>
            <a:r>
              <a:rPr lang="en-US" dirty="0"/>
              <a:t>Subcommittee Meeting Minutes</a:t>
            </a:r>
          </a:p>
        </p:txBody>
      </p:sp>
      <p:sp>
        <p:nvSpPr>
          <p:cNvPr id="3" name="Content Placeholder 2">
            <a:extLst>
              <a:ext uri="{FF2B5EF4-FFF2-40B4-BE49-F238E27FC236}">
                <a16:creationId xmlns:a16="http://schemas.microsoft.com/office/drawing/2014/main" id="{4570E423-1502-4DDF-8D81-7E125800CC79}"/>
              </a:ext>
            </a:extLst>
          </p:cNvPr>
          <p:cNvSpPr>
            <a:spLocks noGrp="1"/>
          </p:cNvSpPr>
          <p:nvPr>
            <p:ph idx="1"/>
          </p:nvPr>
        </p:nvSpPr>
        <p:spPr/>
        <p:txBody>
          <a:bodyPr/>
          <a:lstStyle/>
          <a:p>
            <a:r>
              <a:rPr lang="en-US" sz="2200" dirty="0"/>
              <a:t>R&amp;D Committee subcommittees are required to provide the R&amp;D Committee with copies of subcommittee minutes within 60 calendar days of the subcommittee finalization of the minutes.  </a:t>
            </a:r>
          </a:p>
          <a:p>
            <a:r>
              <a:rPr lang="en-US" sz="2200" dirty="0"/>
              <a:t>The minutes must include information on actions approved by the convened committee as well as a list of actions that were approved outside of committee, via an expedited (IRB) or designated member review (IACUC and SRS) process.</a:t>
            </a:r>
          </a:p>
          <a:p>
            <a:r>
              <a:rPr lang="en-US" sz="2200" dirty="0"/>
              <a:t>A well-constructed quality assurance program at your site will help to ensure that the reporting of minutes is happening within the required 60 calendar days of finalization.  </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365747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029C-DCDA-4E67-B50C-504059A53206}"/>
              </a:ext>
            </a:extLst>
          </p:cNvPr>
          <p:cNvSpPr>
            <a:spLocks noGrp="1"/>
          </p:cNvSpPr>
          <p:nvPr>
            <p:ph type="title"/>
          </p:nvPr>
        </p:nvSpPr>
        <p:spPr/>
        <p:txBody>
          <a:bodyPr/>
          <a:lstStyle/>
          <a:p>
            <a:r>
              <a:rPr lang="en-US" dirty="0"/>
              <a:t>Is the R&amp;D Committee Required to Approve Subcommittee Minutes?</a:t>
            </a:r>
          </a:p>
        </p:txBody>
      </p:sp>
      <p:sp>
        <p:nvSpPr>
          <p:cNvPr id="3" name="Content Placeholder 2">
            <a:extLst>
              <a:ext uri="{FF2B5EF4-FFF2-40B4-BE49-F238E27FC236}">
                <a16:creationId xmlns:a16="http://schemas.microsoft.com/office/drawing/2014/main" id="{176C511C-9ED9-48BF-8CB0-008886EC610B}"/>
              </a:ext>
            </a:extLst>
          </p:cNvPr>
          <p:cNvSpPr>
            <a:spLocks noGrp="1"/>
          </p:cNvSpPr>
          <p:nvPr>
            <p:ph idx="1"/>
          </p:nvPr>
        </p:nvSpPr>
        <p:spPr>
          <a:xfrm>
            <a:off x="457200" y="1935650"/>
            <a:ext cx="8534400" cy="4190513"/>
          </a:xfrm>
        </p:spPr>
        <p:txBody>
          <a:bodyPr/>
          <a:lstStyle/>
          <a:p>
            <a:pPr marL="0" indent="0">
              <a:buNone/>
            </a:pPr>
            <a:r>
              <a:rPr lang="en-US" sz="2000" dirty="0"/>
              <a:t>No. The R&amp;D Committee is not required to approve subcommittee minutes, but it must document in its minutes its review of the subcommittee minutes within 60 days of the subcommittee’s finalization of the minutes (VHA Directive 1200.01, Para 8.a.(3)).  Examples of documentation include:</a:t>
            </a:r>
          </a:p>
          <a:p>
            <a:r>
              <a:rPr lang="en-US" sz="1800" dirty="0"/>
              <a:t>The IRB’s minutes were reviewed by the R&amp;D Committee; there were no issues requiring discussion or action. </a:t>
            </a:r>
          </a:p>
          <a:p>
            <a:r>
              <a:rPr lang="en-US" sz="1800" dirty="0"/>
              <a:t> The IRB’s minutes were reviewed by the R&amp;D Committee; the IRB reviewed 101 protocol deviations for Dr. “121” in its last meeting, but there is no indication that any actions were taken by the IRB. Additional information will be requested from the IRB regarding its review of the protocol deviations for Dr. “121” and any required reporting </a:t>
            </a:r>
          </a:p>
          <a:p>
            <a:pPr marL="0" indent="0">
              <a:buNone/>
            </a:pPr>
            <a:endParaRPr lang="en-US" dirty="0"/>
          </a:p>
        </p:txBody>
      </p:sp>
      <p:pic>
        <p:nvPicPr>
          <p:cNvPr id="4" name="Picture 2" descr="Mentoring Frequently Asked Questions">
            <a:extLst>
              <a:ext uri="{FF2B5EF4-FFF2-40B4-BE49-F238E27FC236}">
                <a16:creationId xmlns:a16="http://schemas.microsoft.com/office/drawing/2014/main" id="{D10A845F-BE65-48EB-B298-4446BC336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74638"/>
            <a:ext cx="1295400" cy="13483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96D868D-36D3-4786-9222-D31F2D549484}"/>
              </a:ext>
            </a:extLst>
          </p:cNvPr>
          <p:cNvSpPr/>
          <p:nvPr/>
        </p:nvSpPr>
        <p:spPr>
          <a:xfrm>
            <a:off x="466493" y="6398696"/>
            <a:ext cx="7315200" cy="369332"/>
          </a:xfrm>
          <a:prstGeom prst="rect">
            <a:avLst/>
          </a:prstGeom>
        </p:spPr>
        <p:txBody>
          <a:bodyPr wrap="square">
            <a:spAutoFit/>
          </a:bodyPr>
          <a:lstStyle/>
          <a:p>
            <a:r>
              <a:rPr lang="en-US" dirty="0">
                <a:hlinkClick r:id="rId4"/>
              </a:rPr>
              <a:t>VHA Directive 1200.01, Research and Development Committee:  FAQ #1 </a:t>
            </a:r>
            <a:endParaRPr lang="en-US" dirty="0"/>
          </a:p>
        </p:txBody>
      </p:sp>
    </p:spTree>
    <p:extLst>
      <p:ext uri="{BB962C8B-B14F-4D97-AF65-F5344CB8AC3E}">
        <p14:creationId xmlns:p14="http://schemas.microsoft.com/office/powerpoint/2010/main" val="352152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ntoring Frequently Asked Questions">
            <a:extLst>
              <a:ext uri="{FF2B5EF4-FFF2-40B4-BE49-F238E27FC236}">
                <a16:creationId xmlns:a16="http://schemas.microsoft.com/office/drawing/2014/main" id="{34AFE196-E2E9-47AE-A497-85F704546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50477"/>
            <a:ext cx="1412515" cy="14702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7DFB47-720B-4C7B-9B1F-F7AC5E7F61C1}"/>
              </a:ext>
            </a:extLst>
          </p:cNvPr>
          <p:cNvSpPr>
            <a:spLocks noGrp="1"/>
          </p:cNvSpPr>
          <p:nvPr>
            <p:ph type="title"/>
          </p:nvPr>
        </p:nvSpPr>
        <p:spPr>
          <a:xfrm>
            <a:off x="457200" y="274638"/>
            <a:ext cx="7620000" cy="1290637"/>
          </a:xfrm>
        </p:spPr>
        <p:txBody>
          <a:bodyPr/>
          <a:lstStyle/>
          <a:p>
            <a:r>
              <a:rPr lang="en-US" sz="2200" dirty="0"/>
              <a:t>What Date Should be Used to Determine when a Subcommittee Finalizes Minutes for Purposes of Ensuring that the R&amp;D Committee Reviews Minutes within 60 Days?</a:t>
            </a:r>
          </a:p>
        </p:txBody>
      </p:sp>
      <p:sp>
        <p:nvSpPr>
          <p:cNvPr id="3" name="Content Placeholder 2">
            <a:extLst>
              <a:ext uri="{FF2B5EF4-FFF2-40B4-BE49-F238E27FC236}">
                <a16:creationId xmlns:a16="http://schemas.microsoft.com/office/drawing/2014/main" id="{C5F1E32D-CDF6-4A36-B66A-198ED86B6336}"/>
              </a:ext>
            </a:extLst>
          </p:cNvPr>
          <p:cNvSpPr>
            <a:spLocks noGrp="1"/>
          </p:cNvSpPr>
          <p:nvPr>
            <p:ph idx="1"/>
          </p:nvPr>
        </p:nvSpPr>
        <p:spPr>
          <a:xfrm>
            <a:off x="457200" y="1935650"/>
            <a:ext cx="8229600" cy="4190513"/>
          </a:xfrm>
        </p:spPr>
        <p:txBody>
          <a:bodyPr/>
          <a:lstStyle/>
          <a:p>
            <a:r>
              <a:rPr lang="en-US" sz="2000" dirty="0"/>
              <a:t>ORD policy does not define what date must be used.</a:t>
            </a:r>
          </a:p>
          <a:p>
            <a:r>
              <a:rPr lang="en-US" sz="2000" dirty="0"/>
              <a:t>Subcommittee policies and procedures should define how minutes are finalized. </a:t>
            </a:r>
          </a:p>
          <a:p>
            <a:r>
              <a:rPr lang="en-US" sz="2000" dirty="0"/>
              <a:t>The R&amp;D Committee as part of its operations must maintain standard operating procedures or other written procedures for all recurring processes (VHA Directive 1200.01, Paragraph 6.e.). </a:t>
            </a:r>
          </a:p>
          <a:p>
            <a:pPr lvl="1"/>
            <a:r>
              <a:rPr lang="en-US" sz="1800" dirty="0"/>
              <a:t>ORD recommends that the R&amp;D Committee’s written procedures include a statement(s) defining how the R&amp;D Committee determines when subcommittee minutes are finalized for purposes of conducting the ORD required review of subcommittee minutes within 60 days. </a:t>
            </a:r>
          </a:p>
          <a:p>
            <a:pPr lvl="1"/>
            <a:r>
              <a:rPr lang="en-US" sz="1800" dirty="0"/>
              <a:t>R&amp;D Committee FAQ #12 provides sample language that can be included in the SOP.</a:t>
            </a:r>
          </a:p>
        </p:txBody>
      </p:sp>
      <p:sp>
        <p:nvSpPr>
          <p:cNvPr id="5" name="Rectangle 4">
            <a:extLst>
              <a:ext uri="{FF2B5EF4-FFF2-40B4-BE49-F238E27FC236}">
                <a16:creationId xmlns:a16="http://schemas.microsoft.com/office/drawing/2014/main" id="{E212C052-B80B-44DC-A90F-7C7D2533BB5F}"/>
              </a:ext>
            </a:extLst>
          </p:cNvPr>
          <p:cNvSpPr/>
          <p:nvPr/>
        </p:nvSpPr>
        <p:spPr>
          <a:xfrm>
            <a:off x="533400" y="6398696"/>
            <a:ext cx="7315200" cy="369332"/>
          </a:xfrm>
          <a:prstGeom prst="rect">
            <a:avLst/>
          </a:prstGeom>
        </p:spPr>
        <p:txBody>
          <a:bodyPr wrap="square">
            <a:spAutoFit/>
          </a:bodyPr>
          <a:lstStyle/>
          <a:p>
            <a:r>
              <a:rPr lang="en-US" dirty="0">
                <a:hlinkClick r:id="rId4"/>
              </a:rPr>
              <a:t>VHA Directive 1200.01, Research and Development Committee:  FAQ #12 </a:t>
            </a:r>
            <a:endParaRPr lang="en-US" dirty="0"/>
          </a:p>
        </p:txBody>
      </p:sp>
    </p:spTree>
    <p:extLst>
      <p:ext uri="{BB962C8B-B14F-4D97-AF65-F5344CB8AC3E}">
        <p14:creationId xmlns:p14="http://schemas.microsoft.com/office/powerpoint/2010/main" val="139082207"/>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2951</Words>
  <Application>Microsoft Office PowerPoint</Application>
  <PresentationFormat>On-screen Show (4:3)</PresentationFormat>
  <Paragraphs>319</Paragraphs>
  <Slides>37</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Calibri</vt:lpstr>
      <vt:lpstr>Calibri Light</vt:lpstr>
      <vt:lpstr>Georgia</vt:lpstr>
      <vt:lpstr>Tahoma</vt:lpstr>
      <vt:lpstr>PPT_VHA_Template</vt:lpstr>
      <vt:lpstr>Office Theme</vt:lpstr>
      <vt:lpstr>1_PPT_VHA_Template</vt:lpstr>
      <vt:lpstr>         R&amp;D Committee Workshop Series: R&amp;DC Review of the Facility Research Program </vt:lpstr>
      <vt:lpstr>Ensuring the Effective Operation of the Facility Research Program </vt:lpstr>
      <vt:lpstr>Introductions</vt:lpstr>
      <vt:lpstr>Overview</vt:lpstr>
      <vt:lpstr>PowerPoint Presentation</vt:lpstr>
      <vt:lpstr>Reviewing Subcommittee and Committee Meeting Minutes</vt:lpstr>
      <vt:lpstr>Subcommittee Meeting Minutes</vt:lpstr>
      <vt:lpstr>Is the R&amp;D Committee Required to Approve Subcommittee Minutes?</vt:lpstr>
      <vt:lpstr>What Date Should be Used to Determine when a Subcommittee Finalizes Minutes for Purposes of Ensuring that the R&amp;D Committee Reviews Minutes within 60 Days?</vt:lpstr>
      <vt:lpstr>External Committee Meeting Minutes</vt:lpstr>
      <vt:lpstr>PowerPoint Presentation</vt:lpstr>
      <vt:lpstr>Cross-Pollination of Research Subcommittee and Committee Membership Rosters</vt:lpstr>
      <vt:lpstr>Maintaining Awareness of the Research Portfolio</vt:lpstr>
      <vt:lpstr>Maintaining Awareness of the Research Portfolio (continued)</vt:lpstr>
      <vt:lpstr>PowerPoint Presentation</vt:lpstr>
      <vt:lpstr>R&amp;D Committee Quality Assurance and Quality Improvement Activities</vt:lpstr>
      <vt:lpstr>How are Quality Indicators/Quality Measures Used?</vt:lpstr>
      <vt:lpstr>Selecting Appropriate Quality Indicators/Quality Measures</vt:lpstr>
      <vt:lpstr>PowerPoint Presentation</vt:lpstr>
      <vt:lpstr>PowerPoint Presentation</vt:lpstr>
      <vt:lpstr>PowerPoint Presentation</vt:lpstr>
      <vt:lpstr>PowerPoint Presentation</vt:lpstr>
      <vt:lpstr>CSP Quality Policy</vt:lpstr>
      <vt:lpstr>PowerPoint Presentation</vt:lpstr>
      <vt:lpstr>PowerPoint Presentation</vt:lpstr>
      <vt:lpstr>PowerPoint Presentation</vt:lpstr>
      <vt:lpstr>Examples of R&amp;D Committee QA/QI Activities Conducted by VA Research Programs</vt:lpstr>
      <vt:lpstr>Examples of R&amp;D Committee  QA/QI Activities Identified in FAQ</vt:lpstr>
      <vt:lpstr>VAIRRS as a Source of Data for Quality Metrics</vt:lpstr>
      <vt:lpstr>Insight Reports</vt:lpstr>
      <vt:lpstr>PowerBI Dashboards</vt:lpstr>
      <vt:lpstr> </vt:lpstr>
      <vt:lpstr>Contact Information for Panelists</vt:lpstr>
      <vt:lpstr> </vt:lpstr>
      <vt:lpstr>Availability of Recording</vt:lpstr>
      <vt:lpstr>Research and Development Committee Workshop Series</vt:lpstr>
      <vt:lpstr>Important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R&amp;D Committee Workshop Series: R&amp;DC Review of the Facility Research Program</dc:title>
  <dc:creator>Duche, Soundia</dc:creator>
  <cp:lastModifiedBy>Duche, Soundia</cp:lastModifiedBy>
  <cp:revision>39</cp:revision>
  <dcterms:created xsi:type="dcterms:W3CDTF">2020-07-13T12:28:16Z</dcterms:created>
  <dcterms:modified xsi:type="dcterms:W3CDTF">2020-07-15T10:29:47Z</dcterms:modified>
</cp:coreProperties>
</file>